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a0G3shFxk3W9Tu/1FXe7QKQHe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13932CF-4DE1-4E3A-BD76-33F3FFF3DCF5}">
  <a:tblStyle styleId="{413932CF-4DE1-4E3A-BD76-33F3FFF3DCF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C889F35-E8A5-4A15-9C19-F3795DC42F3F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EF4E7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EF4E7"/>
          </a:solidFill>
        </a:fill>
      </a:tcStyle>
    </a:firstRow>
    <a:neCell>
      <a:tcTxStyle/>
    </a:neCell>
    <a:nwCell>
      <a:tcTxStyle/>
    </a:nwCell>
  </a:tblStyle>
  <a:tblStyle styleId="{252730CD-3ED9-4EB6-9D11-87668E7CF20B}" styleName="Table_2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F3E7"/>
          </a:solidFill>
        </a:fill>
      </a:tcStyle>
    </a:wholeTbl>
    <a:band1H>
      <a:tcTxStyle/>
      <a:tcStyle>
        <a:fill>
          <a:solidFill>
            <a:srgbClr val="F5E6CB"/>
          </a:solidFill>
        </a:fill>
      </a:tcStyle>
    </a:band1H>
    <a:band2H>
      <a:tcTxStyle/>
    </a:band2H>
    <a:band1V>
      <a:tcTxStyle/>
      <a:tcStyle>
        <a:fill>
          <a:solidFill>
            <a:srgbClr val="F5E6CB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AF3E7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AF3E7"/>
          </a:solidFill>
        </a:fill>
      </a:tcStyle>
    </a:firstRow>
    <a:neCell>
      <a:tcTxStyle/>
    </a:neCell>
    <a:nwCell>
      <a:tcTxStyle/>
    </a:nwCell>
  </a:tblStyle>
  <a:tblStyle styleId="{011A072C-7286-44F2-8081-1EA11A6206EF}" styleName="Table_3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AE7"/>
          </a:solidFill>
        </a:fill>
      </a:tcStyle>
    </a:wholeTbl>
    <a:band1H>
      <a:tcTxStyle/>
      <a:tcStyle>
        <a:fill>
          <a:solidFill>
            <a:srgbClr val="F6D2CB"/>
          </a:solidFill>
        </a:fill>
      </a:tcStyle>
    </a:band1H>
    <a:band2H>
      <a:tcTxStyle/>
    </a:band2H>
    <a:band1V>
      <a:tcTxStyle/>
      <a:tcStyle>
        <a:fill>
          <a:solidFill>
            <a:srgbClr val="F6D2CB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AEAE7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AEAE7"/>
          </a:solidFill>
        </a:fill>
      </a:tcStyle>
    </a:firstRow>
    <a:neCell>
      <a:tcTxStyle/>
    </a:neCell>
    <a:nwCell>
      <a:tcTxStyle/>
    </a:nwCell>
  </a:tblStyle>
  <a:tblStyle styleId="{EDDC5DAE-E54D-4F10-9F84-BA102C28DF93}" styleName="Table_4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EDE9"/>
          </a:solidFill>
        </a:fill>
      </a:tcStyle>
    </a:wholeTbl>
    <a:band1H>
      <a:tcTxStyle/>
      <a:tcStyle>
        <a:fill>
          <a:solidFill>
            <a:srgbClr val="DBD8D0"/>
          </a:solidFill>
        </a:fill>
      </a:tcStyle>
    </a:band1H>
    <a:band2H>
      <a:tcTxStyle/>
    </a:band2H>
    <a:band1V>
      <a:tcTxStyle/>
      <a:tcStyle>
        <a:fill>
          <a:solidFill>
            <a:srgbClr val="DBD8D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EEDE9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EEDE9"/>
          </a:solidFill>
        </a:fill>
      </a:tcStyle>
    </a:firstRow>
    <a:neCell>
      <a:tcTxStyle/>
    </a:neCell>
    <a:nwCell>
      <a:tcTxStyle/>
    </a:nwCell>
  </a:tblStyle>
  <a:tblStyle styleId="{FCF53D8A-89C9-4162-8F77-C80D6BA6072F}" styleName="Table_5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5E7E7"/>
          </a:solidFill>
        </a:fill>
      </a:tcStyle>
    </a:wholeTbl>
    <a:band1H>
      <a:tcTxStyle/>
      <a:tcStyle>
        <a:fill>
          <a:solidFill>
            <a:srgbClr val="EACCCB"/>
          </a:solidFill>
        </a:fill>
      </a:tcStyle>
    </a:band1H>
    <a:band2H>
      <a:tcTxStyle/>
    </a:band2H>
    <a:band1V>
      <a:tcTxStyle/>
      <a:tcStyle>
        <a:fill>
          <a:solidFill>
            <a:srgbClr val="EACCCB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5E7E7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5E7E7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de0978c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de0978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1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1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descripción">
  <p:cSld name="Título y descripció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 con descripción">
  <p:cSld name="Cita con descripció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03" name="Google Shape;103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jeta de nombre">
  <p:cSld name="Tarjeta de nombr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r la tarjeta de nombre">
  <p:cSld name="Citar la tarjeta de nombr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18" name="Google Shape;118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dadero o falso">
  <p:cSld name="Verdad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" name="Google Shape;66;p20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8" name="Google Shape;68;p20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s-MX"/>
              <a:t>Programa Escolar de Mejora Continua (PEMC)</a:t>
            </a:r>
            <a:endParaRPr/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s-MX"/>
              <a:t>Ciclo Escolar 2019-2020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>
            <p:ph type="title"/>
          </p:nvPr>
        </p:nvSpPr>
        <p:spPr>
          <a:xfrm>
            <a:off x="677334" y="246529"/>
            <a:ext cx="8749054" cy="667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/>
              <a:t>Prioridad 5</a:t>
            </a:r>
            <a:endParaRPr/>
          </a:p>
        </p:txBody>
      </p:sp>
      <p:sp>
        <p:nvSpPr>
          <p:cNvPr id="212" name="Google Shape;212;p10"/>
          <p:cNvSpPr/>
          <p:nvPr/>
        </p:nvSpPr>
        <p:spPr>
          <a:xfrm>
            <a:off x="4178300" y="191293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3" name="Google Shape;213;p10"/>
          <p:cNvGraphicFramePr/>
          <p:nvPr/>
        </p:nvGraphicFramePr>
        <p:xfrm>
          <a:off x="349622" y="8068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{FCF53D8A-89C9-4162-8F77-C80D6BA6072F}</a:tableStyleId>
              </a:tblPr>
              <a:tblGrid>
                <a:gridCol w="1650150"/>
                <a:gridCol w="1650150"/>
                <a:gridCol w="1650150"/>
                <a:gridCol w="1650150"/>
                <a:gridCol w="1650150"/>
                <a:gridCol w="1650150"/>
                <a:gridCol w="1650150"/>
              </a:tblGrid>
              <a:tr h="28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  ÁMBITO </a:t>
                      </a:r>
                      <a:endParaRPr b="1"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  OBJETIVO</a:t>
                      </a:r>
                      <a:endParaRPr b="1"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    METAS </a:t>
                      </a:r>
                      <a:endParaRPr b="1"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        ACCIONES</a:t>
                      </a:r>
                      <a:endParaRPr b="1"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RESPONSABLES</a:t>
                      </a:r>
                      <a:endParaRPr b="1"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          FECHA </a:t>
                      </a:r>
                      <a:endParaRPr b="1"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             PERIODO</a:t>
                      </a:r>
                      <a:endParaRPr b="1"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    RECURSOS</a:t>
                      </a:r>
                      <a:endParaRPr b="1"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  <a:tr h="314550">
                <a:tc rowSpan="11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000" u="none" cap="none" strike="noStrike"/>
                        <a:t>PARTICIPACIÓN DE LA COMUNIDAD</a:t>
                      </a:r>
                      <a:br>
                        <a:rPr lang="es-MX" sz="1000" u="none" cap="none" strike="noStrike"/>
                      </a:b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 anchor="ctr"/>
                </a:tc>
                <a:tc rowSpan="7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r>
                        <a:rPr lang="es-MX" sz="900" u="none" cap="none" strike="noStrike"/>
                        <a:t>Involucrar a los padres de familia de los alumnos que presentan rezago educativo y/o ausentismo.</a:t>
                      </a: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 anchor="ctr"/>
                </a:tc>
                <a:tc rowSpan="4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br>
                        <a:rPr lang="es-MX" sz="1000" u="none" cap="none" strike="noStrike"/>
                      </a:br>
                      <a:r>
                        <a:rPr lang="es-MX" sz="1000" u="none" cap="none" strike="noStrike"/>
                        <a:t>L</a:t>
                      </a:r>
                      <a:r>
                        <a:rPr lang="es-MX" sz="900" u="none" cap="none" strike="noStrike"/>
                        <a:t>ograr que el 70% de los padres asista a los citatorios con profesores y juntas de pre-reprobación.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Elaborar agenda especial para citatorios. 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T.S. María Félix. 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Agosto 2019.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Hojas  blancas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  <a:tr h="4311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000" u="none" cap="none" strike="noStrike"/>
                      </a:br>
                      <a:r>
                        <a:rPr lang="es-MX" sz="900" u="none" cap="none" strike="noStrike"/>
                        <a:t>Citar a los padres de alumnos con rezago y/o ausentismo. 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T.S. María Félix 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Durante todo el ciclo escolar.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Agenda. 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Citatorios.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  <a:tr h="58050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Realizar el registro de citatorios que solicitan los profesores, SAE y/o padres de familia en trabajo social.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T.S. María Félix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000" u="none" cap="none" strike="noStrike"/>
                      </a:b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Durante todo el ciclo escolar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000" u="none" cap="none" strike="noStrike"/>
                      </a:b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Agenda 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Citatorios.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000" u="none" cap="none" strike="noStrike"/>
                      </a:b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  <a:tr h="58050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Localizar a padres de familia que no se presenten a los citatorios o juntas de pre-reprobación.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T.S. María Félix 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O.E Gabriela Osnaya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Durante todo el ciclo escolar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Directorio escolar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Teléfono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000" u="none" cap="none" strike="noStrike"/>
                      </a:b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  <a:tr h="550625">
                <a:tc vMerge="1"/>
                <a:tc vMerge="1"/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Incrementar a un 90% la asistencia de alumnos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Bitácora de alumnos que reinciden constantemente en faltas injustificadas y/o retardos.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T.S. María Félix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000" u="none" cap="none" strike="noStrike"/>
                      </a:b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Durante todo el ciclo escolar.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Listas de asistencia.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Bitácora.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  <a:tr h="55062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Citar a padres de familia para tomar acuerdos con respecto a la asistencia y/ impuntualidad de sus hijos.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T.S. María Félix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000" u="none" cap="none" strike="noStrike"/>
                      </a:b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Durante todo el ciclo escolar.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Listas de asistencia.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Bitácora.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  <a:tr h="55062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Elaborar carteles de felicitación a los grupos con mayor asistencia y puntualidad.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T.S. María Félix 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Cada fin de periodo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Listas de asistencia.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Bitácora.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Material de papelería.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  <a:tr h="416200">
                <a:tc vMerge="1"/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Lograr que los padres de familia participen activamente en el desarrollo del proceso educativo en todas y cada una de las asignaturas escolares.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Incrementar a un 60% la asistencia de los padres de familia y/o tutores  a las juntas de firmas de boletas.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Informar a los padres de familia las fechas de firma de  boletas.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T.S. María Félix. 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Asesores de grupo.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Septiembre 2019.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Junta inicial.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Carteles. 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Citatorios.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  <a:tr h="41620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Localizar a padres de familia que no asistan a la firma de boletas.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T.S. María Félix.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Cada fin de periodo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Citatorios.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Teléfono.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  <a:tr h="314550">
                <a:tc vMerge="1"/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Aumentar a un 70% la asistencia de padres y/o tutores a las actividades extracurriculares organizada por la escuela.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Registrar asistencia de padres de familia que asisten.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T.S. María Félix.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Durante todo el ciclo escolar.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Listas de asistencia.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  <a:tr h="8621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Elaborar una tarjeta credencial “pasaporte” para registrar el nombre del padre o tutor y dos personas autorizadas por el tutor con fotografías.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T.S. María Félix.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Septiembre 2019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Fichas bibliográficas.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Fotografías.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Mica.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/>
                        <a:t>Cronograma de actividades.</a:t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625" marB="6625" marR="9950" marL="9950"/>
                </a:tc>
              </a:tr>
            </a:tbl>
          </a:graphicData>
        </a:graphic>
      </p:graphicFrame>
      <p:sp>
        <p:nvSpPr>
          <p:cNvPr id="214" name="Google Shape;214;p10"/>
          <p:cNvSpPr/>
          <p:nvPr/>
        </p:nvSpPr>
        <p:spPr>
          <a:xfrm>
            <a:off x="-2067079" y="1643360"/>
            <a:ext cx="53870510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>
            <p:ph type="title"/>
          </p:nvPr>
        </p:nvSpPr>
        <p:spPr>
          <a:xfrm>
            <a:off x="677333" y="179296"/>
            <a:ext cx="1037614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/>
              <a:t>ACUERDOS Y COMPROMISOS PARA LA SEMANA DE INDUCCIÓN DEL 26-30 DE AGOSTO</a:t>
            </a:r>
            <a:endParaRPr/>
          </a:p>
        </p:txBody>
      </p:sp>
      <p:graphicFrame>
        <p:nvGraphicFramePr>
          <p:cNvPr id="220" name="Google Shape;220;p11"/>
          <p:cNvGraphicFramePr/>
          <p:nvPr/>
        </p:nvGraphicFramePr>
        <p:xfrm>
          <a:off x="2596449" y="18939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{413932CF-4DE1-4E3A-BD76-33F3FFF3DCF5}</a:tableStyleId>
              </a:tblPr>
              <a:tblGrid>
                <a:gridCol w="1307800"/>
                <a:gridCol w="4849775"/>
              </a:tblGrid>
              <a:tr h="307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Sesión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Actividades por asignatura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Presentación </a:t>
                      </a:r>
                      <a:endParaRPr/>
                    </a:p>
                    <a:p>
                      <a:pPr indent="-1016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Dinámica de integración</a:t>
                      </a:r>
                      <a:endParaRPr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Reglamento interno</a:t>
                      </a:r>
                      <a:endParaRPr/>
                    </a:p>
                    <a:p>
                      <a:pPr indent="-1016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Marco de convivencia</a:t>
                      </a:r>
                      <a:endParaRPr/>
                    </a:p>
                    <a:p>
                      <a:pPr indent="-1016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Los fines de la NEM</a:t>
                      </a:r>
                      <a:endParaRPr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Lista de materiales</a:t>
                      </a:r>
                      <a:endParaRPr/>
                    </a:p>
                    <a:p>
                      <a:pPr indent="-1016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Forma de trabajo</a:t>
                      </a:r>
                      <a:endParaRPr/>
                    </a:p>
                    <a:p>
                      <a:pPr indent="-1016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Criterios de evaluación</a:t>
                      </a:r>
                      <a:endParaRPr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Examen diagnóstico por asignatura</a:t>
                      </a:r>
                      <a:endParaRPr/>
                    </a:p>
                    <a:p>
                      <a:pPr indent="-1016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Trabajo de asignatura </a:t>
                      </a:r>
                      <a:endParaRPr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Sesión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Actividades por Tutoría 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Recorrido de la escuela 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1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Resolución de Test:</a:t>
                      </a:r>
                      <a:endParaRPr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a) Estilos de aprendizaje</a:t>
                      </a:r>
                      <a:endParaRPr sz="2400" u="none" cap="none" strike="noStrike"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b) Autoestima</a:t>
                      </a:r>
                      <a:endParaRPr sz="2400" u="none" cap="none" strike="noStrike"/>
                    </a:p>
                    <a:p>
                      <a:pPr indent="-228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c) Inteligencias Múltiples</a:t>
                      </a:r>
                      <a:endParaRPr sz="2400" u="none" cap="none" strike="noStrike"/>
                    </a:p>
                  </a:txBody>
                  <a:tcPr marT="40425" marB="40425" marR="60650" marL="60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1" name="Google Shape;221;p11"/>
          <p:cNvSpPr/>
          <p:nvPr/>
        </p:nvSpPr>
        <p:spPr>
          <a:xfrm>
            <a:off x="2596449" y="1300039"/>
            <a:ext cx="615758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1" i="0" lang="es-MX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Primer Grado</a:t>
            </a:r>
            <a:r>
              <a:rPr b="0" i="0" lang="es-MX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br>
              <a:rPr b="0" i="0" lang="es-MX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Google Shape;226;p12"/>
          <p:cNvGraphicFramePr/>
          <p:nvPr/>
        </p:nvGraphicFramePr>
        <p:xfrm>
          <a:off x="2446571" y="19175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{413932CF-4DE1-4E3A-BD76-33F3FFF3DCF5}</a:tableStyleId>
              </a:tblPr>
              <a:tblGrid>
                <a:gridCol w="1484350"/>
                <a:gridCol w="5504450"/>
              </a:tblGrid>
              <a:tr h="41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Día 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Actividades a realizar 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Lunes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2286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Presentación del profesor de la asignatura.</a:t>
                      </a:r>
                      <a:endParaRPr/>
                    </a:p>
                    <a:p>
                      <a:pPr indent="-101600" lvl="0" marL="2286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Dinámica de integración y presentación.</a:t>
                      </a:r>
                      <a:endParaRPr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8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Martes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2286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Solicitud de materiales.</a:t>
                      </a:r>
                      <a:endParaRPr/>
                    </a:p>
                    <a:p>
                      <a:pPr indent="-101600" lvl="0" marL="2286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Instrucciones de forrado y etiquetado. (color)</a:t>
                      </a:r>
                      <a:endParaRPr/>
                    </a:p>
                    <a:p>
                      <a:pPr indent="-101600" lvl="0" marL="2286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Realizar una actividad de la importancia de la asignatura.</a:t>
                      </a:r>
                      <a:endParaRPr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Miércoles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   Reglamento interno de la asignatura (Elaboración).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Jueves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  Aplicar examen diagnóstico de la asignatura.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Viernes 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2286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Parámetros de evaluación específicos</a:t>
                      </a:r>
                      <a:endParaRPr/>
                    </a:p>
                    <a:p>
                      <a:pPr indent="-101600" lvl="0" marL="2286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Temario de asignatura.</a:t>
                      </a:r>
                      <a:endParaRPr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7" name="Google Shape;227;p12"/>
          <p:cNvSpPr/>
          <p:nvPr/>
        </p:nvSpPr>
        <p:spPr>
          <a:xfrm>
            <a:off x="2390151" y="1326413"/>
            <a:ext cx="3687920" cy="1752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Segundo  Grado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br>
              <a:rPr b="0" i="0" lang="es-MX" sz="3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3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Google Shape;232;p13"/>
          <p:cNvGraphicFramePr/>
          <p:nvPr/>
        </p:nvGraphicFramePr>
        <p:xfrm>
          <a:off x="2284413" y="20912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{413932CF-4DE1-4E3A-BD76-33F3FFF3DCF5}</a:tableStyleId>
              </a:tblPr>
              <a:tblGrid>
                <a:gridCol w="1149700"/>
                <a:gridCol w="4263425"/>
              </a:tblGrid>
              <a:tr h="119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Día 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Actividades a realizar 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Lunes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Actividades de integración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             Una actividad diferente para cada hora.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Martes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    Reglamento interno de cada asignatura.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01600" lvl="0" marL="2286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rebuchet MS"/>
                        <a:buAutoNum type="arabicPeriod" startAt="2"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Material de asignatura.</a:t>
                      </a:r>
                      <a:endParaRPr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Miércoles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  1. Parámetros de evaluación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            2.Forma de trabajo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Jueves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 Examen Diagnóstico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Viernes 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    1.Temario de cada asignatura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             2.Elaboración de portada</a:t>
                      </a:r>
                      <a:endParaRPr sz="24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3" name="Google Shape;233;p13"/>
          <p:cNvSpPr/>
          <p:nvPr/>
        </p:nvSpPr>
        <p:spPr>
          <a:xfrm>
            <a:off x="2284413" y="1553411"/>
            <a:ext cx="218001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None/>
            </a:pPr>
            <a:r>
              <a:rPr b="1" i="0" lang="es-MX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Tercer   Grado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br>
              <a:rPr b="0" i="0" lang="es-MX" sz="3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3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33de0978c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00" y="-181725"/>
            <a:ext cx="8942907" cy="67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/>
          <p:nvPr>
            <p:ph type="title"/>
          </p:nvPr>
        </p:nvSpPr>
        <p:spPr>
          <a:xfrm>
            <a:off x="838200" y="128456"/>
            <a:ext cx="4325471" cy="1130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br>
              <a:rPr b="1" lang="es-MX" sz="3240"/>
            </a:br>
            <a:r>
              <a:rPr b="1" lang="es-MX" sz="3240"/>
              <a:t>Antecedentes</a:t>
            </a:r>
            <a:endParaRPr b="1" sz="3240"/>
          </a:p>
        </p:txBody>
      </p:sp>
      <p:sp>
        <p:nvSpPr>
          <p:cNvPr id="150" name="Google Shape;150;p2"/>
          <p:cNvSpPr txBox="1"/>
          <p:nvPr>
            <p:ph idx="1" type="body"/>
          </p:nvPr>
        </p:nvSpPr>
        <p:spPr>
          <a:xfrm>
            <a:off x="472444" y="1395319"/>
            <a:ext cx="4078042" cy="4945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s-MX" sz="2400"/>
              <a:t>El diagnóstico es el punto de partida en que la escuela hace un examen de su situación, se apoya en información que permite al colectivo docente analizar, reflexionar e identificar y priorizar las necesidades educativas para tomar decisiones consensuadas que favorezcan su atención.</a:t>
            </a:r>
            <a:endParaRPr/>
          </a:p>
        </p:txBody>
      </p:sp>
      <p:pic>
        <p:nvPicPr>
          <p:cNvPr descr="https://lh3.googleusercontent.com/y7DoM9hEr94FmVqm9ckb7K0nzYJHLuSkEFJo7awexvTbkgNY2oWxoRGD3AFBjpRtO6l6b5LmFVNx5dbVpybkK__wEklepFL53OqJ5kf08c0ltpBFw82G1RAXrNz-pXCDMR1OOMH-KQiQADV_cUevwrm29oSkUJQNnkp1pcP47zC6F5YHVIzfhUT-U2Li1n2-mUgPJnBKnNmXU0Uf-JHH7BRInQ3t2V-pY8FGmabQ5XHNS_BFlwhmSuT7KZklMSfgm5MzZMPA_V_jOqpE6hoSXBHfPvEvncyhzpeaBp9-ANh0OXhqNXK6XB1qCsfqFAroxxaRN0WaDr_H2LNcgGRM4LYs9yNL_Ji5i6xQgk0kHZUAPKx7HyHom8GvACFLVqflSXmvsvSbLTf1TFNPTk7AMThA8rIR2tzN9UWqiMGXYIksTCtsD5ulu-PZ9KYR4MoP4mKD9Tl68dsJBJS-hxH4hlFZZ8xU-bC-lIAVXEGj_EtO_yVutAnb9HuskV0DoucpqKIcDpl7qnS9ueRhL3mMD0Zl3WZxh-dvnVEhSTfiRLn9ovxhoi3YljJTtAzn8Vt-C4f2KEk0y8yjZYdNkyyr8NS_IVVmfrsHBg20QiJeYskGEFSQmkME2oupm0uYBh_SwDkoz2OC6R5P-g8RFiRWXfxqlYMbYOs=w1024-h768-no" id="151" name="Google Shape;15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49" y="567465"/>
            <a:ext cx="4090296" cy="3067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STmyJKJYjl8oCsjr9pSabhEFqyHgLChnqsNS2kRUcKT6qt2Z82kNO5WHYeTTp6g8D2-4zhU_lMJs6hwhSgy7uRK9gbMMMLYtuVDP3raz9a6j92tEt3zlI1aVy2r5_dzMk3nlpkOOiQTeOk4owQUT3BvmuD94SDaMjmphN_X-6_mffdPfvB1tSQC5v0AwYV34VfLzou_T-qXw3AoxNdV8wsNw-8aLnmheT2qJDoqwNTmDBpPMIyBpOkVZfW9rLRge9kM-v_o-pw5QkJMiPZ7DzY9FhfF12_-0cMzfqQ9F5-OF7u1EKpKLw446q11sP_fDNYSQQXIlAVWNn5rJzdWg6nugzEuetBEu3K623p5iA6L2gSVhbR7HZF9y2XF35mIDxDRMGm6pJ5Xef_6PUEUeMhwXfdo2bMTrTk-uC7GvCJdgsCx9BPQzdS_bQk6eE7fnYEwjRP5wlDJSlWajChfofGXqGl1LFm-R4YLuTIUWg99eU3Ff60ru49pQxrNrwuH0qVPgRA60QoCOBDN6h4t0AvriDxYXisY7275bJkxTsUq1EZL0p5cUvs-C2zu3vwoVixJTyIRFrYPKCdm9T_pO5LSl_ZtXJO5m21Yb0rCExzQ7wzWwsFzGBl_zsYpYbT21J9ePnBRGsKYlw7XOh1XZ-BD1m5Nkkts=w1024-h768-no" id="152" name="Google Shape;15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1081" y="3025588"/>
            <a:ext cx="4008560" cy="300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838200" y="365125"/>
            <a:ext cx="10515600" cy="839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b="1" lang="es-MX" sz="3240"/>
              <a:t> Diagnóstico. ¿Dónde estamos?</a:t>
            </a:r>
            <a:br>
              <a:rPr b="1" lang="es-MX" sz="3240"/>
            </a:br>
            <a:endParaRPr b="1" sz="3240"/>
          </a:p>
        </p:txBody>
      </p:sp>
      <p:sp>
        <p:nvSpPr>
          <p:cNvPr id="158" name="Google Shape;158;p3"/>
          <p:cNvSpPr txBox="1"/>
          <p:nvPr>
            <p:ph idx="1" type="body"/>
          </p:nvPr>
        </p:nvSpPr>
        <p:spPr>
          <a:xfrm>
            <a:off x="838200" y="1086522"/>
            <a:ext cx="5820784" cy="5090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s-MX" sz="2400"/>
              <a:t>Considera los siguientes ámbitos: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AutoNum type="alphaLcParenR"/>
            </a:pPr>
            <a:r>
              <a:rPr lang="es-MX" sz="2400"/>
              <a:t>Aprovechamiento académico y asistencia de los alumnos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AutoNum type="alphaLcParenR"/>
            </a:pPr>
            <a:r>
              <a:rPr lang="es-MX" sz="2400"/>
              <a:t>Prácticas docentes y directivas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AutoNum type="alphaLcParenR"/>
            </a:pPr>
            <a:r>
              <a:rPr lang="es-MX" sz="2400"/>
              <a:t>Formación docente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AutoNum type="alphaLcParenR"/>
            </a:pPr>
            <a:r>
              <a:rPr lang="es-MX" sz="2400"/>
              <a:t>Avance de planes y programas educativos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AutoNum type="alphaLcParenR"/>
            </a:pPr>
            <a:r>
              <a:rPr lang="es-MX" sz="2400"/>
              <a:t>Participación de la comunidad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AutoNum type="alphaLcParenR"/>
            </a:pPr>
            <a:r>
              <a:rPr lang="es-MX" sz="2400"/>
              <a:t>Desempeño de la autoridad escolar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AutoNum type="alphaLcParenR"/>
            </a:pPr>
            <a:r>
              <a:rPr lang="es-MX" sz="2400"/>
              <a:t>Infraestructura y equipamiento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AutoNum type="alphaLcParenR"/>
            </a:pPr>
            <a:r>
              <a:rPr lang="es-MX" sz="2400"/>
              <a:t>Carga administrativa </a:t>
            </a:r>
            <a:endParaRPr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  <p:pic>
        <p:nvPicPr>
          <p:cNvPr descr="https://lh3.googleusercontent.com/FC92cotptPEORdnP6ubRme4S00AjZeLLKIl-lt9lOE7mGsWE8YwdGCWSn6ME6Ik4xMqLPrgb34cTyPASwkiD98pCE1Aza_TMzSD3MX2URu9wifwF5Q7AahLI67vWjXw-hiymTzx9RIA5f4wpIntY5u5zm6ckYDjClfY9ybFNgk-OpzEof8oo8M3_ikJ2jCUGpU4Yv8R5xcQ4Dpnnc6osXNZhPzuToDyH6CSteNJcGZQuauj4GNll6on2ZYiL1tKArbCFhivqTd0QKrSsEJD5lEkgIFPRTrsWri2wSO_mZ13NRizFvNOk39Hai5fB1kwJgi1bxV-ryMSZInDbfprASW2Sm1T9g7eT1zs6jlUCWpbweiIqC9zW8B9KspVyyjNCttDlutht5D9VywKV_28zBLiyHUnXt7_MuRuLFyqWcnOKpKDizG4V0dfO_RqvB02GX84sGBC2znKM3M2p0c0gTXuPdEJUc1qroFi90qpxeuEPbvQhcrZXEJ8BUMwyL5c9FNLevnWRloXkXtmqyqtABygAU4Hw--zhY9zFudqa4-4rlhg7IqGvqIwMl7L8vH9iLwb3b2zhrDJ6380Qa3Kr89Ue5h5O9JUxVkvbBpjTgI7YpVJvbRpl2P87cIRp9HB6jh-r3mbVwIfAd2SheV1EmNcXjDBKLyg=w592-h789-no" id="159" name="Google Shape;1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8511" y="867805"/>
            <a:ext cx="2118223" cy="2823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sgmCaDCji2C4nIpwxG0Nu-bDg-t_ohkOwCaQu7ONXxU0w7mdhFEMqggnKnFwxn59gA5NIXrYnZOote_hDYY-Hx_TQDgLTaUNoiQYYGzfmz-Wcafnth0uVt0CoheWXlPahDxilp0by1f6XREG-xwfx2sr9BB4wmqfQehlSQ_G4kpeXRWCH1EQ2lx9R_ZjpaxrGh-KKnVl6C54x_BeuxsZ78jllIrYhCbBY4GqBcoT3mmla2G5MJ1v7JIsJ7z_DzLWVOnyj_yBZUDNHT7-y36e1yhI3W1c7Pec_0-7PlAa95DV0iTwvg8SJZ-rXIVOcN44rgBBmnDFDhNjHPR6XnWxYsXXVq2Ae9dcEwCpJm4KniFpup9Xbcc6H4tthOriwJYmx6MoBEV-LZbyv2McYdlpk4pFoANXaMtT1cL64iRZK1ceVuaZPA30CgAGnr43ZMx_LtrzXZ0FtvLRVR_ox7StWAXo9ULKt16NAs5SrkxtBIjXlYs-L0FmYSnYtcTavnOHDkr8ARWZy9Qfakw9ZaEo-DsUkzleAknJPxWE13Gu2IzNLj0u5_hxGiR04uX4lhE1SgBPZt3ptwnHxcWGkNHrLr2V-Nl_MY8qmZVwdtY6n4kXu-KYsItx19AvGHF4XyRLYpg_No15b3msSAJd5WHBgMKH0SsNe6A=w427-h582-no" id="160" name="Google Shape;16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2059" y="1336249"/>
            <a:ext cx="2377714" cy="324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qMEM1i8GvpatyTR5vG954Nr60V_kXgy6k1NBCGouFS8dH_FHuaOeKoGqtitDxaB2M8fEjgRvPRjZiA3iUUGl2OFlPH-tIVO15xoqJIq9n6-8Sm49NfQdd2yk_p2MM3iCRPYdzGIWk9kvQGOJh90IY8MB1qSIA1lXMBY7lXsTPu7HmsjCNPCyE1m-EQ1qzajI4q0znsSeUb6G3FOcm3XPyKh0QVeo0wpcrdAu10w0_thc5iCMgeOWBOV8RoMpuQQuEaocswMWMDaH0Mcx7_1uqc8Hiwj2ZbfDNddEDuqMzOQvNcaeU0wirH6mDOWnYi-TnR4ftLVGj5HXXJbrpEHOiqQhtws1S3JBAAO8dH-BgGlPHjfAVmFkhhNDxE7jV5k7RYBN1hcNeXzPh8YNDyavIm2pnsAHFSiwX8uXkWIzRzHf9MFTCyO9qsWWLrJacjx524I203aPK1AthIADdUbJDmthE5qBK8TkB1_IyFAvY2UJnOpZErGgR0zSOUWXD9jZDW4L-Nci9-yVl6egxJjWx8XUsBMP2xq7q9MykmzJSlCup-wIta3Y5n-Ng6JcAH1FA3_L7zTILmqCat7gFiLMXHHRDcb9wDQyVy1dMxA4493BaRtaUGRDAS6V-1fboHQWxrOmf3X24aHBIiUdLGqGjkN4Et6lZO0=w1052-h789-no" id="161" name="Google Shape;16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8511" y="3861994"/>
            <a:ext cx="2620325" cy="2517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MX"/>
              <a:t>¿En qué aspectos enfocar la atención? </a:t>
            </a:r>
            <a:endParaRPr b="1"/>
          </a:p>
        </p:txBody>
      </p:sp>
      <p:graphicFrame>
        <p:nvGraphicFramePr>
          <p:cNvPr id="167" name="Google Shape;167;p4"/>
          <p:cNvGraphicFramePr/>
          <p:nvPr/>
        </p:nvGraphicFramePr>
        <p:xfrm>
          <a:off x="1290918" y="1479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{413932CF-4DE1-4E3A-BD76-33F3FFF3DCF5}</a:tableStyleId>
              </a:tblPr>
              <a:tblGrid>
                <a:gridCol w="2998700"/>
                <a:gridCol w="1048875"/>
                <a:gridCol w="1184675"/>
                <a:gridCol w="1196100"/>
                <a:gridCol w="874075"/>
                <a:gridCol w="2070175"/>
              </a:tblGrid>
              <a:tr h="978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Ámbitos del PEMC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Orden de prioridad 1º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Orden de prioridad 2º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Orden de prioridad 3º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Clubes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Orden de prioridad en nuestra escuela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Aprovechamiento y asistencia de los alumnos 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Prácticas docentes y directivas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Formación docente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Avance de planes y programas educativos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Participación de la comunidad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Desempeño de la autoridad escolar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Infraestructura y equipamiento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Carga administrativa 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6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600" u="none" cap="none" strike="noStrike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2400" u="none" cap="none" strike="noStrike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8" name="Google Shape;168;p4"/>
          <p:cNvSpPr/>
          <p:nvPr/>
        </p:nvSpPr>
        <p:spPr>
          <a:xfrm>
            <a:off x="2443163" y="1984673"/>
            <a:ext cx="915358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s-MX"/>
              <a:t>Prioridades elegidas por el colectivo docente</a:t>
            </a:r>
            <a:endParaRPr b="1"/>
          </a:p>
        </p:txBody>
      </p:sp>
      <p:sp>
        <p:nvSpPr>
          <p:cNvPr id="174" name="Google Shape;174;p5"/>
          <p:cNvSpPr txBox="1"/>
          <p:nvPr>
            <p:ph idx="1" type="body"/>
          </p:nvPr>
        </p:nvSpPr>
        <p:spPr>
          <a:xfrm>
            <a:off x="677334" y="2160589"/>
            <a:ext cx="7189195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s-MX" sz="2400"/>
              <a:t>1. Aprovechamiento académico y asistencia de los alumnos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MX" sz="2400"/>
              <a:t>2. Formación docente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MX" sz="2400"/>
              <a:t>3. Prácticas docentes y directivas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MX" sz="2400"/>
              <a:t>4. Desempeño de la autoridad escolar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s-MX" sz="2400"/>
              <a:t>5. Participación de la comunidad</a:t>
            </a:r>
            <a:endParaRPr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  <p:pic>
        <p:nvPicPr>
          <p:cNvPr descr="https://lh3.googleusercontent.com/qoFTpKsj5Dbcnz8zHyiSFbGWS7cPk8O3HIta29HIgyEeTM2x59V6t3V1rIjQs0SzdUH86gkG2lbEM7FpyN6QabIONTEEIj-67vh2n-aK5Fd6msTyaL1qWpWdPYKgQi9md19YO7wII4hWPTvuapvG17gkqpK5YRMa_xewEzGyRID2Ths_oH6lQhLiltC_nPPbH3TxIvkrbaiZV1BalODttVP2XdPgHoz7DFeUUVUcBWf3eYznTVkavUsaIh1ijCAwN-gUOi304d8QhkbOgjLuJD2QcLuvqKDtRywlmDtrT8SYr_mcKvtvOi-X67PcesLpyTF-hPMv5ZhRJdKCgDFzeTiY8Nx-EjykWaO3R4keMSFe3-OZ3ugfFl2b3zMzSLo80GNFI41oWENKWGuZNp0v4WBDIvj9LnpNWsF9z6vkOqwDH4o8kRXZIVBKAN907AxtZY1keESb4ThN9sFrb_rul5ywvgwniMX_DaX2O9UOvdmzaDQwzCvzn4p7RWEABoGb5tC6z7oYsu3245tOmEj7ULzc9K9urZhqGi0qlEiFR4Gi0LN8-ysbm_250fOkTfknS_qlam3HqzHUXAIFEzv4e-N5LrQlGDxr_MHh7Bzf670rY4aG2aEIr4nohdKsM43E9ZpM0hkpNWrXS7U4zxfkiI8QAdBpbxk=w1040-h780-no"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91517">
            <a:off x="8775140" y="367738"/>
            <a:ext cx="2856566" cy="2142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b0JGjGQ7O25QSkVA3NSUNUCJPF9OW1QxadtK8rF22Bk9axfGLYmlFmiqsmyBjeh7ChFmCH1BUZ8GmsPooq4AKX7_m5n76wz3cfhft4VtC9AB0MBrYE9Nlu43Q0GpOPCkDuK5AWfTr9Qr8cQlslOERTsc3ugaWJeoTWJR2BgXl_qesRQG-6mUeEctj0gCqjWKOGwf64uOF_ciSrIvf33emIHZgPiqxRYA1aldOYkV8wwRH4PXDQbT8L38jfMHP9HAKRMNc_z4ARTx8a7JlrqaH2ZwZUNq-o4piEfaj9p_e0bAq7zbqu_qCUwA2JJ4A0dlkFXCpaSROnDeHyMHJp7oyyfEJfw_wCT6AvkhScEmeRjLQaUuj7XwoykeHy6paHbq9aQn9dr1bVZNwzvfwscW-Azw6VCIsHv1qMkj5G7miIFFPzldCRSvv20MqZ8SI-WnZ1h21yCuz5YMm2n29iOPu3ytJb-mN6KoGTEjx17kUd29t7BmQR8OU9xn-kHo5qganSjFjUKwbmPaCHJhrvghPPCttk0hiwv3ePa874SqJaIJFGsTr2PGKkIKmfYhGpPfnBlzfyB4kb21qQWQ-VboaPNR31O6x_fzPs7oy58nOAhdRn9nTSBOMzKbKZp7YmCriGXPZiD1ZPFOnhMOls4MLaXPM3PA-Y4=s789-no" id="176" name="Google Shape;1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72471">
            <a:off x="9396518" y="2011124"/>
            <a:ext cx="2393695" cy="2393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E9F7QIP0H7bIrvm1gDHRJnfmU93152x2mOkg8MeqCVxl1cTRpEwW2lnYs-two0woH9mFWbIYNVgpcjUkMvfmuTWkk4TtR0y35JPOhjtgZXCUjtmOdEurS0-m1N5ExiON8SbHqI8ZCnTSe72x9cE9bSFdKE8KLkzMwiHGaBjlfyJf9Pd9zFSs2_vYLeIZnEZSJMBLNtUtxICsooUR3USkBJBecDvvbY4hvYfvnmLPFVjW0c2sluN2wQ906KxZ6Yer4M9dFg9IfGf3IDBJl8cw8q9ZFiekYplVCpgSZtQB1tr1LUK_D3BNXaM7MzRE02KG3eFEDwfhsJAfM0qQSlJF8Rz_P5oFycb4aFrdMPlNKcMGgXEkmZsiL3CxgdZJxsc-0msquFA7eYpBfqA1hrxxtXY76bnmniIClmpQC7AmWJRND8EeeiqBVvX5jB83w6c4YFBGv_x_O9n-2Ff0H3LSh5LzQx0Jy_ro1TagpF5UKG6Z0zOZB58J7-KtNODzq95yNcP4BoDuFfnvvf4GFWJHdNWqUy28wWAtBraHRpeLlrmDeUrYhLWEsw6MUZmMP81qWO3FRnLw3UxECwLMx1MXnv6MWB8uAH1ic5ucEHbqgPy77kNoc7ylEDt9rnqX_47jW8b18LbPQbVSIsxz6cVtus52W3Ri67E=s789-no" id="177" name="Google Shape;17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034900">
            <a:off x="7309412" y="2668201"/>
            <a:ext cx="2136588" cy="2136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NHxZmFsE1DwbMQvl3SebEy6Ti_mGt3Keza4F7esvHPyhjSDNf1UANHXQjiOJaDIfi85mGzd5YzNRRs__4HDN51m56BLy_U-NpjA-SC7sjlR7TXEJmVJ4iC57dfcUDlUzs4-8pwT4mE2z998_ET3velxyjNFREiNEe0LtFMniq06_691yCVjmAc7h_2JdL924XQMFO5EP4pnN0gnqv65MUSLA857vhvKJy2z_-ELTHS60T84lAWpMnLi4jOGU2nNvyBsb4jLltAaP9kQcRNoPHleY2pKGmcYBV61s2m06JeKpHTgUjNiCUNjXVDzZRe-ipnp3VPTTfsUAe28hKevKNCTaQ9i1YaxHHMSbwaLX4FeQiKDvFh39OO93w9q9QWZ_RKfkolNSg3MjRgMngVuwNixENn_y3EViFPdUNTXjKsSveoMzObNq9n7Crvs1QYJjU31eBUip-Y9HOB4kLQ9p--9qh5GtRuHYGvxyVy9-xWthLy11NAEyEeqC94RyOkWxQKcfUpSVyaERXMl7UvdT33szLFeKfUmWBHVqvBxNhEkv5dSAzpxno9t-fPnel6fUnPfR8wHmhS1rNnY_DH1FQw7Sm6iHeAkVYKv1aJLtQkNp4XL0XiqzzgNezNTJX4b5ujpr9epY7uona9KU09j492P-LIRmNWM=w950-h789-no" id="178" name="Google Shape;17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43354">
            <a:off x="8946720" y="4246658"/>
            <a:ext cx="2566430" cy="213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/>
          <p:nvPr>
            <p:ph type="title"/>
          </p:nvPr>
        </p:nvSpPr>
        <p:spPr>
          <a:xfrm>
            <a:off x="838200" y="82739"/>
            <a:ext cx="10515600" cy="699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/>
              <a:t>Prioridad 1</a:t>
            </a: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5" name="Google Shape;185;p6"/>
          <p:cNvGraphicFramePr/>
          <p:nvPr/>
        </p:nvGraphicFramePr>
        <p:xfrm>
          <a:off x="333934" y="7288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{3C889F35-E8A5-4A15-9C19-F3795DC42F3F}</a:tableStyleId>
              </a:tblPr>
              <a:tblGrid>
                <a:gridCol w="1394825"/>
                <a:gridCol w="1558350"/>
                <a:gridCol w="1356350"/>
                <a:gridCol w="2125900"/>
                <a:gridCol w="1587225"/>
                <a:gridCol w="1596825"/>
                <a:gridCol w="1904650"/>
              </a:tblGrid>
              <a:tr h="271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ÁMBITO </a:t>
                      </a:r>
                      <a:endParaRPr b="1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  OBJETIVO</a:t>
                      </a:r>
                      <a:endParaRPr b="1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    METAS </a:t>
                      </a:r>
                      <a:endParaRPr b="1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        ACCIONES</a:t>
                      </a:r>
                      <a:endParaRPr b="1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RESPONSABLES</a:t>
                      </a:r>
                      <a:endParaRPr b="1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          FECHA </a:t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             PERIODO</a:t>
                      </a:r>
                      <a:endParaRPr b="1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/>
                        <a:t>                          RECURSOS</a:t>
                      </a:r>
                      <a:endParaRPr b="1" sz="1100" u="none" cap="none" strike="noStrike"/>
                    </a:p>
                  </a:txBody>
                  <a:tcPr marT="24100" marB="24100" marR="38475" marL="38475"/>
                </a:tc>
              </a:tr>
              <a:tr h="4184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endParaRPr b="0" sz="1100" u="none" cap="none" strike="noStrike"/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/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/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r>
                        <a:rPr b="1" lang="es-MX" sz="900" u="none" cap="none" strike="noStrike"/>
                        <a:t>APROVECHAMIENTO Y ASISTENCIA DE ALUMNOS</a:t>
                      </a:r>
                      <a:endParaRPr b="1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endParaRPr b="0" sz="1100" u="none" cap="none" strike="noStrike"/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/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/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/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Incrementar el promedio escolar para que los alumnos logren alcanzar los aprendizajes esperados</a:t>
                      </a:r>
                      <a:endParaRPr b="0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endParaRPr b="0" sz="1100" u="none" cap="none" strike="noStrike"/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/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/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100" u="none" cap="none" strike="noStrike"/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Lograr el promedio de 8.2 al término del ciclo escolar de manera colaborativa entre docentes</a:t>
                      </a:r>
                      <a:endParaRPr b="0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Entrega de libros de texto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Diagnostico grupal por asignatura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Identificar fortalezas y debilidades de cada grupo escuela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Elaboración y seguimiento de la planeación pertinente en tiempo y forma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Dar continuidad a los proyectos de lectura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Evaluaciones trimestrales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Identificación de alumnos con rezago escolar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Implementación y adecuaciones para alumnos con rezago y que enfrentan BAP.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Juntas de pre-reprobación y para alumnos con rezago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Desarrollo de actividades que están en el programa de convivencia escolar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Elaboración y desarrollo de exámenes simulacro de COMIPEMS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Análisis de resultados trimestral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Retroalimentación docente por grado y academias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Desarrollo de actividades que involucren a toda la comunidad a través de ferias de la ciencia y tecnología, muestra pedagógica , talleres , pláticas  y conferencias  </a:t>
                      </a:r>
                      <a:endParaRPr b="0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Cada docente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Cada docente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Cada docente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Anita / Elsa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Cada docente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UDEEI , orientación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Cada docente, UDEEI  subd.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Cada docente /orientación /subd.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Cada docente /orientación /subd.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Gabriela osnaya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Subdirectora/ orientación, coordinador de grado y academia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endParaRPr b="0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Al inicio de ciclo escolar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Al inicio de ciclo escolar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Trimestral (sept. Enero, abril)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Bimestral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Trimestral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Trimestral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Permanente/trimestral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Trimestral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Trimestral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Mensual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Octubre/enero/mayo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En 9 JTE </a:t>
                      </a:r>
                      <a:endParaRPr b="0" sz="1100" u="none" cap="none" strike="noStrike"/>
                    </a:p>
                  </a:txBody>
                  <a:tcPr marT="24100" marB="24100" marR="38475" marL="38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Guion de observación por asignatura, estilos de aprendizaje, sintalidad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Plan y programas de estudio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Libros de biblioteca, formatos, plan y programas, planeación didáctica, trabajos alumnos resultados de evaluación trimestral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Planeación didáctica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Resultados de evaluación /alumnos focalizados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s-MX" sz="1100" u="none" cap="none" strike="noStrike"/>
                      </a:br>
                      <a:r>
                        <a:rPr b="0" lang="es-MX" sz="900" u="none" cap="none" strike="noStrike"/>
                        <a:t>PNCE, plan de tutoría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Exámenes tipo comipems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900" u="none" cap="none" strike="noStrike"/>
                        <a:t>Evaluaciones, planeación didáctica </a:t>
                      </a:r>
                      <a:endParaRPr b="0" sz="1100" u="none" cap="none" strike="noStrike"/>
                    </a:p>
                  </a:txBody>
                  <a:tcPr marT="24100" marB="24100" marR="38475" marL="38475"/>
                </a:tc>
              </a:tr>
            </a:tbl>
          </a:graphicData>
        </a:graphic>
      </p:graphicFrame>
      <p:sp>
        <p:nvSpPr>
          <p:cNvPr id="186" name="Google Shape;186;p6"/>
          <p:cNvSpPr/>
          <p:nvPr/>
        </p:nvSpPr>
        <p:spPr>
          <a:xfrm>
            <a:off x="1970088" y="1140336"/>
            <a:ext cx="184731" cy="1338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mbria"/>
              <a:buNone/>
            </a:pPr>
            <a:br>
              <a:rPr b="0" i="0" lang="es-MX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9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mbria"/>
              <a:buNone/>
            </a:pPr>
            <a:br>
              <a:rPr b="0" i="0" lang="es-MX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s-MX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s-MX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s-MX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s-MX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s-MX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9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650440" y="246529"/>
            <a:ext cx="8596668" cy="640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/>
              <a:t>Prioridad 2</a:t>
            </a:r>
            <a:endParaRPr/>
          </a:p>
        </p:txBody>
      </p:sp>
      <p:graphicFrame>
        <p:nvGraphicFramePr>
          <p:cNvPr id="192" name="Google Shape;192;p7"/>
          <p:cNvGraphicFramePr/>
          <p:nvPr/>
        </p:nvGraphicFramePr>
        <p:xfrm>
          <a:off x="927843" y="995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{252730CD-3ED9-4EB6-9D11-87668E7CF20B}</a:tableStyleId>
              </a:tblPr>
              <a:tblGrid>
                <a:gridCol w="1450350"/>
                <a:gridCol w="1450350"/>
                <a:gridCol w="1450350"/>
                <a:gridCol w="1450350"/>
                <a:gridCol w="1450350"/>
                <a:gridCol w="1450350"/>
                <a:gridCol w="1450350"/>
              </a:tblGrid>
              <a:tr h="29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ÁMBITO 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OBJETIVO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METAS 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    ACCIONES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RESPONSABLES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      FECHA 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             PERIODO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                RECURSOS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</a:tr>
              <a:tr h="2385025"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b="1"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FORMACIÓN DOCENTE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 rowSpan="4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Promover la capacitación docente para mejorar las practicas pedagógicas.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 rowSpan="4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Que el 60% de los docentes adquiera capacitación y actualización durante el ciclo escolar 2019-2020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través de la oferta educativa de diversas instituciones  y recursos humanos propios de la escuela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Que los directivos gestionen cursos, platicas, conferencias, talleres, etc. Con temáticas para docentes a realizar en el CTE como: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571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Uso de las TIC`S</a:t>
                      </a:r>
                      <a:endParaRPr/>
                    </a:p>
                    <a:p>
                      <a:pPr indent="-571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BAP</a:t>
                      </a:r>
                      <a:endParaRPr/>
                    </a:p>
                    <a:p>
                      <a:pPr indent="-571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Estrategias pedagógicas</a:t>
                      </a:r>
                      <a:endParaRPr/>
                    </a:p>
                    <a:p>
                      <a:pPr indent="-571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Educación socioemocional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Directivos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CTE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Expertos y materiales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Espacios adecuados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para cada actividad 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</a:tr>
              <a:tr h="111610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Facilitar la gestión de cursos en acuerdo por academias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Directivos y docentes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CTE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 vMerge="1"/>
              </a:tr>
              <a:tr h="79887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Por academia impartir cursos, platicas, etc.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Docentes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CTE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 vMerge="1"/>
              </a:tr>
              <a:tr h="89217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Difusión oportuna de cursos y talleres para docentes (CAM y otras).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Autoridad Superior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lo largo del ciclo escolar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información oportuna 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8300" marB="18300" marR="27475" marL="2747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>
            <p:ph type="title"/>
          </p:nvPr>
        </p:nvSpPr>
        <p:spPr>
          <a:xfrm>
            <a:off x="677334" y="233084"/>
            <a:ext cx="8596668" cy="735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/>
              <a:t>Prioridad 3</a:t>
            </a:r>
            <a:endParaRPr/>
          </a:p>
        </p:txBody>
      </p:sp>
      <p:graphicFrame>
        <p:nvGraphicFramePr>
          <p:cNvPr id="198" name="Google Shape;198;p8"/>
          <p:cNvGraphicFramePr/>
          <p:nvPr/>
        </p:nvGraphicFramePr>
        <p:xfrm>
          <a:off x="677335" y="8471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{011A072C-7286-44F2-8081-1EA11A6206EF}</a:tableStyleId>
              </a:tblPr>
              <a:tblGrid>
                <a:gridCol w="1559150"/>
                <a:gridCol w="1559150"/>
                <a:gridCol w="1559150"/>
                <a:gridCol w="1559150"/>
                <a:gridCol w="1559150"/>
                <a:gridCol w="1559150"/>
                <a:gridCol w="1559150"/>
              </a:tblGrid>
              <a:tr h="27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ÁMBITO 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OBJETIVO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METAS 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    ACCIONES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RESPONSABLES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      FECHA 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             PERIODO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                RECURSOS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</a:tr>
              <a:tr h="1367300"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PRÁCTICAS DOCENTES Y DIRECTIVAS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 rowSpan="4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Mejorar la práctica docente a través de los proyectos interdisciplinarios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 rowSpan="4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Lograr que el 100% de colectivo docente, se involucre y participe en por lo menos un proyecto interdisciplinario 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Proyecto “Un loco amor de Frida y Diego”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Nayeli Jiménez Gutiérrez 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Noviembre (día de muertos)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Patio de la escuela, vestuario, equipo de audio, ofrenda, planeación didáctica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</a:tr>
              <a:tr h="105392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Desarrollo de matrogimnasia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Y patrogimnasia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Yaretzi Ruiz Rosales</a:t>
                      </a: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Marzo (día de la familia)</a:t>
                      </a: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Patio, material didáctico, material de papelería y planeación didáctica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</a:tr>
              <a:tr h="86952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FICA en mi escuela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Rosario Aketzali Cornejo Ortiz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Mayo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material didáctico, material de papelería y planeación didáctica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</a:tr>
              <a:tr h="168900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Enriquecer el aspecto pluricultural a través del proyecto radiofónico sobre mexicanismos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Lorenzo Rafael 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Pratts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Durante todo el ciclo escolar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aula digital, aparatos electrónicos, y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planeación didáctica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25" marB="16525" marR="24775" marL="24775"/>
                </a:tc>
              </a:tr>
            </a:tbl>
          </a:graphicData>
        </a:graphic>
      </p:graphicFrame>
      <p:sp>
        <p:nvSpPr>
          <p:cNvPr id="199" name="Google Shape;199;p8"/>
          <p:cNvSpPr/>
          <p:nvPr/>
        </p:nvSpPr>
        <p:spPr>
          <a:xfrm>
            <a:off x="2989263" y="2131722"/>
            <a:ext cx="22264629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mbria"/>
              <a:buNone/>
            </a:pPr>
            <a:br>
              <a:rPr b="0" i="0" lang="es-MX" sz="3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3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mbria"/>
              <a:buNone/>
            </a:pPr>
            <a:br>
              <a:rPr b="0" i="0" lang="es-MX" sz="3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3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>
            <p:ph type="title"/>
          </p:nvPr>
        </p:nvSpPr>
        <p:spPr>
          <a:xfrm>
            <a:off x="677334" y="609600"/>
            <a:ext cx="8596668" cy="667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MX"/>
              <a:t>Prioridad 4</a:t>
            </a:r>
            <a:endParaRPr/>
          </a:p>
        </p:txBody>
      </p:sp>
      <p:graphicFrame>
        <p:nvGraphicFramePr>
          <p:cNvPr id="205" name="Google Shape;205;p9"/>
          <p:cNvGraphicFramePr/>
          <p:nvPr/>
        </p:nvGraphicFramePr>
        <p:xfrm>
          <a:off x="677334" y="12774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{EDDC5DAE-E54D-4F10-9F84-BA102C28DF93}</a:tableStyleId>
              </a:tblPr>
              <a:tblGrid>
                <a:gridCol w="1481600"/>
                <a:gridCol w="1481600"/>
                <a:gridCol w="1481600"/>
                <a:gridCol w="1481600"/>
                <a:gridCol w="1481600"/>
                <a:gridCol w="1481600"/>
                <a:gridCol w="1715075"/>
              </a:tblGrid>
              <a:tr h="19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ÁMBITO 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OBJETIVO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METAS 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    ACCIONES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RESPONSABLES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      FECHA 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             PERIODO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                        RECURSOS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</a:tr>
              <a:tr h="1333150">
                <a:tc row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b="1"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DESEMPEÑO DE LA AUTORIDAD ESCOLAR</a:t>
                      </a:r>
                      <a:endParaRPr b="1"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Mejorar las prácticas docentes para incidir en índice de aprovechamiento escolar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Incrementar en 90% prácticas pedagógicas innovadoras, dinámicas e incluyentes apartar del acompañamiento de autoridades directivas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Realizar lista de cotejo inicial para la observación grupal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Retroalimentación y seguimiento a las observaciones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Subdirección académica y docentes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Inicio de ciclo escolar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Durante el ciclo escolar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Guía de observación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Hojas blancas y tóner</a:t>
                      </a: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</a:tr>
              <a:tr h="10522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Incrementar la puntualidad y asistencia del colectivo docente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Alcanzar el 90% en llegada al plantel y cambio de clases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Continuar con la entrega de notas buenas a profesores puntuales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Subdirección de gestión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Mensual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Normatividad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</a:tr>
              <a:tr h="918775">
                <a:tc v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Respetar por parte de los directivos, los acuerdos establecidos por los docentes para el apoyo de alumnos con situaciones disruptivas al proceso escolar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Cumplir al 90% los acuerdos establecidos entre directivos docentes y alumnos con situaciones disruptivas al proceso educativo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Identificar a los alumnos con situaciones disruptivas al proceso escolar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docentes de la asignatura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Desde el inicio escolar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Marco de convivencia y reglamento áulico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</a:tr>
              <a:tr h="112857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Establecimiento de acuerdos entre padres de familia y alumnos en situación disruptiva al proceso educativo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Subdirección orientación y docentes</a:t>
                      </a: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Desde el inicio del ciclo escolar Y durante todo el ciclo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 carpeta grupal,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hoja del alumno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</a:tr>
              <a:tr h="59452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Seguimiento de los acuerdos realizados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Subdirección y orientación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Desde el inicio del ciclo escolar y durante todo el año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MX" sz="11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 carpeta grupal,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hoja del alumno</a:t>
                      </a:r>
                      <a:endParaRPr sz="11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16550" marB="16550" marR="24800" marL="24800"/>
                </a:tc>
              </a:tr>
            </a:tbl>
          </a:graphicData>
        </a:graphic>
      </p:graphicFrame>
      <p:sp>
        <p:nvSpPr>
          <p:cNvPr id="206" name="Google Shape;206;p9"/>
          <p:cNvSpPr/>
          <p:nvPr/>
        </p:nvSpPr>
        <p:spPr>
          <a:xfrm>
            <a:off x="1341227" y="1714387"/>
            <a:ext cx="217946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2019-08-22T22:18:15Z</dcterms:created>
  <dc:creator>pc-4</dc:creator>
</cp:coreProperties>
</file>