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9"/>
  </p:notesMasterIdLst>
  <p:sldIdLst>
    <p:sldId id="256" r:id="rId2"/>
    <p:sldId id="307" r:id="rId3"/>
    <p:sldId id="368" r:id="rId4"/>
    <p:sldId id="308" r:id="rId5"/>
    <p:sldId id="393" r:id="rId6"/>
    <p:sldId id="309" r:id="rId7"/>
    <p:sldId id="310" r:id="rId8"/>
    <p:sldId id="398" r:id="rId9"/>
    <p:sldId id="363" r:id="rId10"/>
    <p:sldId id="366" r:id="rId11"/>
    <p:sldId id="367" r:id="rId12"/>
    <p:sldId id="327" r:id="rId13"/>
    <p:sldId id="378" r:id="rId14"/>
    <p:sldId id="331" r:id="rId15"/>
    <p:sldId id="406" r:id="rId16"/>
    <p:sldId id="377" r:id="rId17"/>
    <p:sldId id="349" r:id="rId18"/>
    <p:sldId id="350" r:id="rId19"/>
    <p:sldId id="351" r:id="rId20"/>
    <p:sldId id="388" r:id="rId21"/>
    <p:sldId id="352" r:id="rId22"/>
    <p:sldId id="358" r:id="rId23"/>
    <p:sldId id="357" r:id="rId24"/>
    <p:sldId id="354" r:id="rId25"/>
    <p:sldId id="385" r:id="rId26"/>
    <p:sldId id="391" r:id="rId27"/>
    <p:sldId id="390"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8" autoAdjust="0"/>
    <p:restoredTop sz="94667" autoAdjust="0"/>
  </p:normalViewPr>
  <p:slideViewPr>
    <p:cSldViewPr>
      <p:cViewPr varScale="1">
        <p:scale>
          <a:sx n="108" d="100"/>
          <a:sy n="108" d="100"/>
        </p:scale>
        <p:origin x="20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s-MX"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1453B7ED-FA5A-49A3-8A5C-34A87C8B7848}" type="datetimeFigureOut">
              <a:rPr lang="es-MX"/>
              <a:pPr>
                <a:defRPr/>
              </a:pPr>
              <a:t>28/09/2020</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MX"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s-MX"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E911593C-6B82-4500-A73A-268F5EA9328C}" type="slidenum">
              <a:rPr lang="es-MX"/>
              <a:pPr>
                <a:defRPr/>
              </a:pPr>
              <a:t>‹Nº›</a:t>
            </a:fld>
            <a:endParaRPr lang="es-MX" dirty="0"/>
          </a:p>
        </p:txBody>
      </p:sp>
    </p:spTree>
    <p:extLst>
      <p:ext uri="{BB962C8B-B14F-4D97-AF65-F5344CB8AC3E}">
        <p14:creationId xmlns:p14="http://schemas.microsoft.com/office/powerpoint/2010/main" val="256624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dirty="0"/>
              <a:t>Haga clic para modificar el estilo de subtítulo del patrón</a:t>
            </a:r>
            <a:endParaRPr kumimoji="0" lang="en-US" dirty="0"/>
          </a:p>
        </p:txBody>
      </p:sp>
      <p:sp>
        <p:nvSpPr>
          <p:cNvPr id="28" name="27 Marcador de fecha"/>
          <p:cNvSpPr>
            <a:spLocks noGrp="1"/>
          </p:cNvSpPr>
          <p:nvPr>
            <p:ph type="dt" sz="half" idx="10"/>
          </p:nvPr>
        </p:nvSpPr>
        <p:spPr>
          <a:xfrm>
            <a:off x="6705600" y="4206240"/>
            <a:ext cx="960120" cy="457200"/>
          </a:xfrm>
        </p:spPr>
        <p:txBody>
          <a:bodyPr/>
          <a:lstStyle/>
          <a:p>
            <a:pPr>
              <a:defRPr/>
            </a:pPr>
            <a:endParaRPr lang="es-ES" dirty="0"/>
          </a:p>
        </p:txBody>
      </p:sp>
      <p:sp>
        <p:nvSpPr>
          <p:cNvPr id="17" name="16 Marcador de pie de página"/>
          <p:cNvSpPr>
            <a:spLocks noGrp="1"/>
          </p:cNvSpPr>
          <p:nvPr>
            <p:ph type="ftr" sz="quarter" idx="11"/>
          </p:nvPr>
        </p:nvSpPr>
        <p:spPr>
          <a:xfrm>
            <a:off x="5410200" y="4205288"/>
            <a:ext cx="1295400" cy="457200"/>
          </a:xfrm>
        </p:spPr>
        <p:txBody>
          <a:bodyPr/>
          <a:lstStyle/>
          <a:p>
            <a:pPr>
              <a:defRPr/>
            </a:pPr>
            <a:endParaRPr lang="es-E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318B27B4-2243-4537-8641-066336330113}" type="slidenum">
              <a:rPr lang="es-ES" smtClean="0"/>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0429EA62-D665-441C-84D5-98E96A397E5C}" type="slidenum">
              <a:rPr lang="es-ES" smtClean="0"/>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3180E1A2-B714-4164-8B3E-1E56A0F8A075}" type="slidenum">
              <a:rPr lang="es-ES" smtClean="0"/>
              <a:pPr>
                <a:defRPr/>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Rectangle 4"/>
          <p:cNvSpPr>
            <a:spLocks noGrp="1" noChangeArrowheads="1"/>
          </p:cNvSpPr>
          <p:nvPr>
            <p:ph type="dt" sz="half" idx="10"/>
          </p:nvPr>
        </p:nvSpPr>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p:txBody>
          <a:bodyPr/>
          <a:lstStyle>
            <a:lvl1pPr>
              <a:defRPr/>
            </a:lvl1pPr>
          </a:lstStyle>
          <a:p>
            <a:pPr>
              <a:defRPr/>
            </a:pPr>
            <a:fld id="{5A59E02C-9F35-4CE9-8631-CE58B72B7C14}" type="slidenum">
              <a:rPr lang="es-ES"/>
              <a:pPr>
                <a:defRPr/>
              </a:pPr>
              <a:t>‹Nº›</a:t>
            </a:fld>
            <a:endParaRPr lang="es-ES" dirty="0"/>
          </a:p>
        </p:txBody>
      </p:sp>
    </p:spTree>
    <p:extLst>
      <p:ext uri="{BB962C8B-B14F-4D97-AF65-F5344CB8AC3E}">
        <p14:creationId xmlns:p14="http://schemas.microsoft.com/office/powerpoint/2010/main" val="3912513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Rectangle 4"/>
          <p:cNvSpPr>
            <a:spLocks noGrp="1" noChangeArrowheads="1"/>
          </p:cNvSpPr>
          <p:nvPr>
            <p:ph type="dt" sz="half" idx="10"/>
          </p:nvPr>
        </p:nvSpPr>
        <p:spPr/>
        <p:txBody>
          <a:bodyPr/>
          <a:lstStyle>
            <a:lvl1pPr>
              <a:defRPr/>
            </a:lvl1pPr>
          </a:lstStyle>
          <a:p>
            <a:pPr>
              <a:defRPr/>
            </a:pPr>
            <a:endParaRPr lang="es-ES" dirty="0"/>
          </a:p>
        </p:txBody>
      </p:sp>
      <p:sp>
        <p:nvSpPr>
          <p:cNvPr id="7" name="Rectangle 5"/>
          <p:cNvSpPr>
            <a:spLocks noGrp="1" noChangeArrowheads="1"/>
          </p:cNvSpPr>
          <p:nvPr>
            <p:ph type="ftr" sz="quarter" idx="11"/>
          </p:nvPr>
        </p:nvSpPr>
        <p:spPr/>
        <p:txBody>
          <a:bodyPr/>
          <a:lstStyle>
            <a:lvl1pPr>
              <a:defRPr/>
            </a:lvl1pPr>
          </a:lstStyle>
          <a:p>
            <a:pPr>
              <a:defRPr/>
            </a:pPr>
            <a:endParaRPr lang="es-ES" dirty="0"/>
          </a:p>
        </p:txBody>
      </p:sp>
      <p:sp>
        <p:nvSpPr>
          <p:cNvPr id="8" name="Rectangle 6"/>
          <p:cNvSpPr>
            <a:spLocks noGrp="1" noChangeArrowheads="1"/>
          </p:cNvSpPr>
          <p:nvPr>
            <p:ph type="sldNum" sz="quarter" idx="12"/>
          </p:nvPr>
        </p:nvSpPr>
        <p:spPr/>
        <p:txBody>
          <a:bodyPr/>
          <a:lstStyle>
            <a:lvl1pPr>
              <a:defRPr/>
            </a:lvl1pPr>
          </a:lstStyle>
          <a:p>
            <a:pPr>
              <a:defRPr/>
            </a:pPr>
            <a:fld id="{F7FE758E-3D01-473B-A3A8-4A0528D55D67}" type="slidenum">
              <a:rPr lang="es-ES"/>
              <a:pPr>
                <a:defRPr/>
              </a:pPr>
              <a:t>‹Nº›</a:t>
            </a:fld>
            <a:endParaRPr lang="es-ES" dirty="0"/>
          </a:p>
        </p:txBody>
      </p:sp>
    </p:spTree>
    <p:extLst>
      <p:ext uri="{BB962C8B-B14F-4D97-AF65-F5344CB8AC3E}">
        <p14:creationId xmlns:p14="http://schemas.microsoft.com/office/powerpoint/2010/main" val="63934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1"/>
                </a:solidFill>
              </a:defRPr>
            </a:lvl1pPr>
          </a:lstStyle>
          <a:p>
            <a:r>
              <a:rPr kumimoji="0" lang="es-ES" dirty="0"/>
              <a:t>Haga clic para modificar el estilo de título del patrón</a:t>
            </a:r>
            <a:endParaRPr kumimoji="0" lang="en-US" dirty="0"/>
          </a:p>
        </p:txBody>
      </p:sp>
      <p:sp>
        <p:nvSpPr>
          <p:cNvPr id="3" name="2 Marcador de contenido"/>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6FE317A0-FB5C-421D-924E-60B71632F71B}" type="slidenum">
              <a:rPr lang="es-ES" smtClean="0"/>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chemeClr val="tx1"/>
                </a:solidFill>
                <a:effectLst/>
              </a:defRPr>
            </a:lvl1pPr>
          </a:lstStyle>
          <a:p>
            <a:r>
              <a:rPr kumimoji="0" lang="es-ES" dirty="0"/>
              <a:t>Haga clic para modificar el estilo de título del patrón</a:t>
            </a:r>
            <a:endParaRPr kumimoji="0" lang="en-US" dirty="0"/>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E080D368-B8A5-4297-831F-CA46065EB65F}" type="slidenum">
              <a:rPr lang="es-ES" smtClean="0"/>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tx1"/>
                </a:solidFill>
              </a:defRPr>
            </a:lvl1pPr>
          </a:lstStyle>
          <a:p>
            <a:r>
              <a:rPr kumimoji="0" lang="es-ES" dirty="0"/>
              <a:t>Haga clic para modificar el estilo de título del patrón</a:t>
            </a:r>
            <a:endParaRPr kumimoji="0" lang="en-US" dirty="0"/>
          </a:p>
        </p:txBody>
      </p:sp>
      <p:sp>
        <p:nvSpPr>
          <p:cNvPr id="3" name="2 Marcador de contenido"/>
          <p:cNvSpPr>
            <a:spLocks noGrp="1"/>
          </p:cNvSpPr>
          <p:nvPr>
            <p:ph sz="half" idx="1"/>
          </p:nvPr>
        </p:nvSpPr>
        <p:spPr>
          <a:xfrm>
            <a:off x="457200" y="2249424"/>
            <a:ext cx="4038600" cy="4525963"/>
          </a:xfrm>
        </p:spPr>
        <p:txBody>
          <a:bodyPr/>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BA786A68-B00D-41E6-B1D0-F005E762830E}" type="slidenum">
              <a:rPr lang="es-ES" smtClean="0"/>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pPr>
              <a:defRPr/>
            </a:pPr>
            <a:endParaRPr lang="es-ES" dirty="0"/>
          </a:p>
        </p:txBody>
      </p:sp>
      <p:sp>
        <p:nvSpPr>
          <p:cNvPr id="27" name="26 Marcador de número de diapositiva"/>
          <p:cNvSpPr>
            <a:spLocks noGrp="1"/>
          </p:cNvSpPr>
          <p:nvPr>
            <p:ph type="sldNum" sz="quarter" idx="11"/>
          </p:nvPr>
        </p:nvSpPr>
        <p:spPr/>
        <p:txBody>
          <a:bodyPr rtlCol="0"/>
          <a:lstStyle/>
          <a:p>
            <a:pPr>
              <a:defRPr/>
            </a:pPr>
            <a:fld id="{C1A115A5-889C-4AAD-A896-068B81E759EA}" type="slidenum">
              <a:rPr lang="es-ES" smtClean="0"/>
              <a:pPr>
                <a:defRPr/>
              </a:pPr>
              <a:t>‹Nº›</a:t>
            </a:fld>
            <a:endParaRPr lang="es-ES" dirty="0"/>
          </a:p>
        </p:txBody>
      </p:sp>
      <p:sp>
        <p:nvSpPr>
          <p:cNvPr id="28" name="27 Marcador de pie de página"/>
          <p:cNvSpPr>
            <a:spLocks noGrp="1"/>
          </p:cNvSpPr>
          <p:nvPr>
            <p:ph type="ftr" sz="quarter" idx="12"/>
          </p:nvPr>
        </p:nvSpPr>
        <p:spPr/>
        <p:txBody>
          <a:bodyPr rtlCol="0"/>
          <a:lstStyle/>
          <a:p>
            <a:pPr>
              <a:defRPr/>
            </a:pPr>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pPr>
              <a:defRPr/>
            </a:pPr>
            <a:endParaRPr lang="es-ES" dirty="0"/>
          </a:p>
        </p:txBody>
      </p:sp>
      <p:sp>
        <p:nvSpPr>
          <p:cNvPr id="4" name="3 Marcador de pie de página"/>
          <p:cNvSpPr>
            <a:spLocks noGrp="1"/>
          </p:cNvSpPr>
          <p:nvPr>
            <p:ph type="ftr" sz="quarter" idx="11"/>
          </p:nvPr>
        </p:nvSpPr>
        <p:spPr>
          <a:xfrm>
            <a:off x="5257800" y="612648"/>
            <a:ext cx="1325880" cy="457200"/>
          </a:xfrm>
        </p:spPr>
        <p:txBody>
          <a:bodyPr/>
          <a:lstStyle/>
          <a:p>
            <a:pPr>
              <a:defRPr/>
            </a:pPr>
            <a:endParaRPr lang="es-ES" dirty="0"/>
          </a:p>
        </p:txBody>
      </p:sp>
      <p:sp>
        <p:nvSpPr>
          <p:cNvPr id="5" name="4 Marcador de número de diapositiva"/>
          <p:cNvSpPr>
            <a:spLocks noGrp="1"/>
          </p:cNvSpPr>
          <p:nvPr>
            <p:ph type="sldNum" sz="quarter" idx="12"/>
          </p:nvPr>
        </p:nvSpPr>
        <p:spPr>
          <a:xfrm>
            <a:off x="8174736" y="2272"/>
            <a:ext cx="762000" cy="365760"/>
          </a:xfrm>
        </p:spPr>
        <p:txBody>
          <a:bodyPr/>
          <a:lstStyle/>
          <a:p>
            <a:pPr>
              <a:defRPr/>
            </a:pPr>
            <a:fld id="{47EF1142-C5E2-45C4-B617-608386806C42}" type="slidenum">
              <a:rPr lang="es-ES" smtClean="0"/>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dirty="0"/>
          </a:p>
        </p:txBody>
      </p:sp>
      <p:sp>
        <p:nvSpPr>
          <p:cNvPr id="3" name="2 Marcador de pie de página"/>
          <p:cNvSpPr>
            <a:spLocks noGrp="1"/>
          </p:cNvSpPr>
          <p:nvPr>
            <p:ph type="ftr" sz="quarter" idx="11"/>
          </p:nvPr>
        </p:nvSpPr>
        <p:spPr/>
        <p:txBody>
          <a:bodyPr/>
          <a:lstStyle/>
          <a:p>
            <a:pPr>
              <a:defRPr/>
            </a:pPr>
            <a:endParaRPr lang="es-ES" dirty="0"/>
          </a:p>
        </p:txBody>
      </p:sp>
      <p:sp>
        <p:nvSpPr>
          <p:cNvPr id="4" name="3 Marcador de número de diapositiva"/>
          <p:cNvSpPr>
            <a:spLocks noGrp="1"/>
          </p:cNvSpPr>
          <p:nvPr>
            <p:ph type="sldNum" sz="quarter" idx="12"/>
          </p:nvPr>
        </p:nvSpPr>
        <p:spPr/>
        <p:txBody>
          <a:bodyPr/>
          <a:lstStyle/>
          <a:p>
            <a:pPr>
              <a:defRPr/>
            </a:pPr>
            <a:fld id="{9CF8078B-F20D-4995-A942-DBFEEE8829EF}" type="slidenum">
              <a:rPr lang="es-ES" smtClean="0"/>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505121CF-6458-4E1F-AC18-87D99040704F}" type="slidenum">
              <a:rPr lang="es-ES" smtClean="0"/>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94328799-5A09-4758-B645-C7DDF18865E3}" type="slidenum">
              <a:rPr lang="es-ES" smtClean="0"/>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dirty="0"/>
              <a:t>Haga clic para modificar el estilo de título del patrón</a:t>
            </a:r>
            <a:endParaRPr kumimoji="0" lang="en-US" dirty="0"/>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s-ES"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s-ES"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5F716A0B-F101-449F-BA20-5549F58C377F}" type="slidenum">
              <a:rPr lang="es-ES" smtClean="0"/>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rtl="0" eaLnBrk="1" latinLnBrk="0" hangingPunct="1">
        <a:spcBef>
          <a:spcPct val="0"/>
        </a:spcBef>
        <a:buNone/>
        <a:defRPr kumimoji="0" sz="4000" kern="1200">
          <a:solidFill>
            <a:schemeClr val="tx1"/>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omputoinfantil.dgsca.unam.mx/proyectos/proyecto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p:txBody>
          <a:bodyPr/>
          <a:lstStyle/>
          <a:p>
            <a:pPr marR="0">
              <a:buFont typeface="Arial" pitchFamily="34" charset="0"/>
              <a:buChar char="•"/>
            </a:pPr>
            <a:r>
              <a:rPr lang="es-ES_tradnl" b="1" dirty="0">
                <a:solidFill>
                  <a:schemeClr val="tx1"/>
                </a:solidFill>
              </a:rPr>
              <a:t>Navegar en la Red</a:t>
            </a:r>
          </a:p>
          <a:p>
            <a:pPr marR="0">
              <a:buFont typeface="Arial" pitchFamily="34" charset="0"/>
              <a:buChar char="•"/>
            </a:pPr>
            <a:endParaRPr lang="es-ES_tradnl" dirty="0">
              <a:solidFill>
                <a:schemeClr val="tx1"/>
              </a:solidFill>
            </a:endParaRPr>
          </a:p>
          <a:p>
            <a:pPr marR="0">
              <a:buFont typeface="Arial" pitchFamily="34" charset="0"/>
              <a:buChar char="•"/>
            </a:pPr>
            <a:r>
              <a:rPr lang="es-ES_tradnl" b="1" dirty="0">
                <a:solidFill>
                  <a:schemeClr val="tx1"/>
                </a:solidFill>
              </a:rPr>
              <a:t>Impacto social de Internet y equipos de cómputo</a:t>
            </a:r>
            <a:endParaRPr lang="es-ES" b="1" dirty="0">
              <a:solidFill>
                <a:schemeClr val="tx1"/>
              </a:solidFill>
            </a:endParaRPr>
          </a:p>
        </p:txBody>
      </p:sp>
      <p:sp>
        <p:nvSpPr>
          <p:cNvPr id="5" name="Rectangle 2"/>
          <p:cNvSpPr>
            <a:spLocks noGrp="1" noChangeArrowheads="1"/>
          </p:cNvSpPr>
          <p:nvPr>
            <p:ph type="ctrTitle"/>
          </p:nvPr>
        </p:nvSpPr>
        <p:spPr>
          <a:xfrm>
            <a:off x="428596" y="2143116"/>
            <a:ext cx="8458200" cy="1470025"/>
          </a:xfrm>
        </p:spPr>
        <p:txBody>
          <a:bodyPr/>
          <a:lstStyle/>
          <a:p>
            <a:pPr fontAlgn="auto">
              <a:spcAft>
                <a:spcPts val="0"/>
              </a:spcAft>
              <a:defRPr/>
            </a:pPr>
            <a:r>
              <a:rPr lang="es-MX" dirty="0"/>
              <a:t>VIVIENDO EN LÍNEA</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noFill/>
          </a:ln>
        </p:spPr>
        <p:txBody>
          <a:bodyPr vert="horz" wrap="square" lIns="0" tIns="45720" rIns="0" bIns="0" numCol="1" anchor="b" anchorCtr="0" compatLnSpc="1">
            <a:prstTxWarp prst="textNoShape">
              <a:avLst/>
            </a:prstTxWarp>
          </a:bodyPr>
          <a:lstStyle/>
          <a:p>
            <a:r>
              <a:rPr lang="es-ES_tradnl" dirty="0"/>
              <a:t>Sitios Seguros</a:t>
            </a:r>
            <a:endParaRPr lang="es-MX" dirty="0"/>
          </a:p>
        </p:txBody>
      </p:sp>
      <p:sp>
        <p:nvSpPr>
          <p:cNvPr id="14339" name="Rectangle 3"/>
          <p:cNvSpPr>
            <a:spLocks noGrp="1" noChangeArrowheads="1"/>
          </p:cNvSpPr>
          <p:nvPr>
            <p:ph type="body" sz="half" idx="1"/>
          </p:nvPr>
        </p:nvSpPr>
        <p:spPr>
          <a:xfrm>
            <a:off x="153754" y="1639341"/>
            <a:ext cx="8712967" cy="4525963"/>
          </a:xfrm>
        </p:spPr>
        <p:txBody>
          <a:bodyPr/>
          <a:lstStyle/>
          <a:p>
            <a:pPr algn="just">
              <a:buNone/>
            </a:pPr>
            <a:r>
              <a:rPr lang="es-ES" sz="2000" b="1" dirty="0"/>
              <a:t>Phishing </a:t>
            </a:r>
            <a:r>
              <a:rPr lang="es-ES" sz="2000" dirty="0"/>
              <a:t>o </a:t>
            </a:r>
            <a:r>
              <a:rPr lang="es-ES" sz="2000" b="1" dirty="0"/>
              <a:t>Suplantación de identidad</a:t>
            </a:r>
          </a:p>
          <a:p>
            <a:pPr algn="just"/>
            <a:endParaRPr lang="es-MX" sz="2000" b="1" i="1" dirty="0"/>
          </a:p>
          <a:p>
            <a:pPr algn="just"/>
            <a:r>
              <a:rPr lang="es-MX" sz="2000" b="1" i="1" dirty="0"/>
              <a:t>Phishing</a:t>
            </a:r>
            <a:r>
              <a:rPr lang="es-MX" sz="2000" dirty="0"/>
              <a:t> es un término informático que denomina un tipo de delito encuadrado dentro del ámbito de las estafas cibernéticas, y que se comete al intentar adquirir información confidencial de forma fraudulenta (como puede ser una contraseña o información detallada sobre tarjetas de crédito u otra información bancaria). El estafador, conocido como </a:t>
            </a:r>
            <a:r>
              <a:rPr lang="es-MX" sz="2000" i="1" dirty="0"/>
              <a:t>phisher</a:t>
            </a:r>
            <a:r>
              <a:rPr lang="es-MX" sz="2000" dirty="0"/>
              <a:t>, se hace pasar por una persona o empresa de confianza en una aparente comunicación oficial electrónica, por lo común un correo electrónico, o algún sistema de mensajería instantánea</a:t>
            </a:r>
            <a:r>
              <a:rPr lang="es-MX" sz="2000" baseline="30000" dirty="0"/>
              <a:t> </a:t>
            </a:r>
            <a:r>
              <a:rPr lang="es-MX" sz="2000" dirty="0"/>
              <a:t>o incluso utilizando también llamadas telefónicas.</a:t>
            </a:r>
          </a:p>
          <a:p>
            <a:pPr algn="just"/>
            <a:endParaRPr lang="es-ES" sz="2000" dirty="0"/>
          </a:p>
          <a:p>
            <a:pPr algn="just"/>
            <a:endParaRPr lang="es-MX" sz="2000" dirty="0"/>
          </a:p>
        </p:txBody>
      </p:sp>
      <p:sp>
        <p:nvSpPr>
          <p:cNvPr id="14341" name="Rectangle 8"/>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sp>
        <p:nvSpPr>
          <p:cNvPr id="14342" name="Rectangle 11"/>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noFill/>
          </a:ln>
        </p:spPr>
        <p:txBody>
          <a:bodyPr vert="horz" wrap="square" lIns="0" tIns="45720" rIns="0" bIns="0" numCol="1" anchor="b" anchorCtr="0" compatLnSpc="1">
            <a:prstTxWarp prst="textNoShape">
              <a:avLst/>
            </a:prstTxWarp>
          </a:bodyPr>
          <a:lstStyle/>
          <a:p>
            <a:r>
              <a:rPr lang="es-ES_tradnl" dirty="0"/>
              <a:t>Sitios Seguros</a:t>
            </a:r>
            <a:endParaRPr lang="es-MX" dirty="0"/>
          </a:p>
        </p:txBody>
      </p:sp>
      <p:sp>
        <p:nvSpPr>
          <p:cNvPr id="14339" name="Rectangle 3"/>
          <p:cNvSpPr>
            <a:spLocks noGrp="1" noChangeArrowheads="1"/>
          </p:cNvSpPr>
          <p:nvPr>
            <p:ph type="body" sz="half" idx="1"/>
          </p:nvPr>
        </p:nvSpPr>
        <p:spPr>
          <a:xfrm>
            <a:off x="107504" y="1600200"/>
            <a:ext cx="7848871" cy="4525963"/>
          </a:xfrm>
        </p:spPr>
        <p:txBody>
          <a:bodyPr/>
          <a:lstStyle/>
          <a:p>
            <a:pPr algn="just">
              <a:buNone/>
            </a:pPr>
            <a:r>
              <a:rPr lang="es-ES" sz="2000" b="1" dirty="0"/>
              <a:t> Phishing </a:t>
            </a:r>
            <a:r>
              <a:rPr lang="es-ES" sz="2000" dirty="0"/>
              <a:t>o </a:t>
            </a:r>
            <a:r>
              <a:rPr lang="es-ES" sz="2000" b="1" dirty="0"/>
              <a:t>Suplantación de identidad</a:t>
            </a:r>
          </a:p>
          <a:p>
            <a:pPr algn="just">
              <a:buNone/>
            </a:pPr>
            <a:endParaRPr lang="es-MX" sz="1800" dirty="0"/>
          </a:p>
          <a:p>
            <a:pPr algn="just"/>
            <a:r>
              <a:rPr lang="es-ES" sz="1800" dirty="0"/>
              <a:t>Para prevenir ser víctimas del </a:t>
            </a:r>
            <a:r>
              <a:rPr lang="es-ES" sz="1800" b="1" dirty="0"/>
              <a:t>Phishing </a:t>
            </a:r>
            <a:r>
              <a:rPr lang="es-ES" sz="1800" dirty="0"/>
              <a:t>o </a:t>
            </a:r>
            <a:r>
              <a:rPr lang="es-ES" sz="1800" b="1" dirty="0"/>
              <a:t>Suplantación de identidad</a:t>
            </a:r>
            <a:r>
              <a:rPr lang="es-ES" sz="1800" dirty="0"/>
              <a:t>, observe también que en la barra de estado aparezca el signo  de la imagen de abajo que indica que el sitio tiene medidas de prevención contra ese delito.</a:t>
            </a:r>
          </a:p>
          <a:p>
            <a:pPr algn="just"/>
            <a:endParaRPr lang="es-ES" sz="1800" b="1" dirty="0"/>
          </a:p>
          <a:p>
            <a:pPr algn="just"/>
            <a:r>
              <a:rPr lang="es-ES" sz="1800" b="1" dirty="0"/>
              <a:t>Ejemplo de Phishing</a:t>
            </a:r>
          </a:p>
          <a:p>
            <a:pPr algn="just"/>
            <a:endParaRPr lang="es-ES" sz="1800" b="1" dirty="0"/>
          </a:p>
          <a:p>
            <a:pPr lvl="0" algn="just"/>
            <a:endParaRPr lang="es-ES" sz="1800" dirty="0"/>
          </a:p>
          <a:p>
            <a:pPr algn="just"/>
            <a:endParaRPr lang="es-MX" sz="1800" dirty="0"/>
          </a:p>
        </p:txBody>
      </p:sp>
      <p:sp>
        <p:nvSpPr>
          <p:cNvPr id="14341" name="Rectangle 8"/>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sp>
        <p:nvSpPr>
          <p:cNvPr id="14342" name="Rectangle 11"/>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pic>
        <p:nvPicPr>
          <p:cNvPr id="14356"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00392" y="2348880"/>
            <a:ext cx="9477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srcRect/>
          <a:stretch>
            <a:fillRect/>
          </a:stretch>
        </p:blipFill>
        <p:spPr bwMode="auto">
          <a:xfrm>
            <a:off x="395536" y="4341836"/>
            <a:ext cx="8328786" cy="225551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116013" y="2130425"/>
            <a:ext cx="7054850" cy="1470025"/>
          </a:xfrm>
        </p:spPr>
        <p:txBody>
          <a:bodyPr>
            <a:normAutofit/>
          </a:bodyPr>
          <a:lstStyle/>
          <a:p>
            <a:pPr fontAlgn="auto">
              <a:spcAft>
                <a:spcPts val="0"/>
              </a:spcAft>
              <a:defRPr/>
            </a:pPr>
            <a:r>
              <a:rPr lang="es-ES_tradnl" dirty="0">
                <a:solidFill>
                  <a:schemeClr val="bg1"/>
                </a:solidFill>
              </a:rPr>
              <a:t>Impacto social de Internet y equipos de cómputo</a:t>
            </a:r>
            <a:endParaRPr lang="es-MX"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825" y="274638"/>
            <a:ext cx="8642350" cy="1143000"/>
          </a:xfrm>
          <a:noFill/>
          <a:ln>
            <a:noFill/>
          </a:ln>
        </p:spPr>
        <p:txBody>
          <a:bodyPr vert="horz" wrap="square" lIns="0" tIns="45720" rIns="0" bIns="0" numCol="1" anchor="b" anchorCtr="0" compatLnSpc="1">
            <a:prstTxWarp prst="textNoShape">
              <a:avLst/>
            </a:prstTxWarp>
            <a:normAutofit fontScale="90000"/>
          </a:bodyPr>
          <a:lstStyle/>
          <a:p>
            <a:r>
              <a:rPr lang="es-ES_tradnl" sz="4400" dirty="0"/>
              <a:t>Impacto social y equipos de cómputo</a:t>
            </a:r>
            <a:endParaRPr lang="es-MX" sz="4400" dirty="0"/>
          </a:p>
        </p:txBody>
      </p:sp>
      <p:sp>
        <p:nvSpPr>
          <p:cNvPr id="100355" name="Rectangle 3"/>
          <p:cNvSpPr>
            <a:spLocks noGrp="1" noChangeArrowheads="1"/>
          </p:cNvSpPr>
          <p:nvPr>
            <p:ph idx="1"/>
          </p:nvPr>
        </p:nvSpPr>
        <p:spPr>
          <a:xfrm>
            <a:off x="395288" y="1744364"/>
            <a:ext cx="8353425" cy="4852988"/>
          </a:xfrm>
        </p:spPr>
        <p:txBody>
          <a:bodyPr/>
          <a:lstStyle/>
          <a:p>
            <a:pPr algn="just"/>
            <a:r>
              <a:rPr lang="es-MX" dirty="0"/>
              <a:t>El mundo de la computación e Internet se han vuelto parte integral de nuestras vidas en el trabajo, en la escuela y en casa. En la mayoría de los trabajos es esencial contar con conocimientos de computación y de Internet. </a:t>
            </a:r>
          </a:p>
          <a:p>
            <a:pPr algn="just"/>
            <a:endParaRPr lang="es-MX" dirty="0"/>
          </a:p>
          <a:p>
            <a:pPr algn="just"/>
            <a:r>
              <a:rPr lang="es-MX" dirty="0"/>
              <a:t>El Internet ha impactado en la Educación, Gobiernos, Empresas y a nivel personal.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825" y="274638"/>
            <a:ext cx="8642350" cy="1143000"/>
          </a:xfrm>
          <a:noFill/>
          <a:ln>
            <a:noFill/>
          </a:ln>
        </p:spPr>
        <p:txBody>
          <a:bodyPr vert="horz" wrap="square" lIns="0" tIns="45720" rIns="0" bIns="0" numCol="1" anchor="b" anchorCtr="0" compatLnSpc="1">
            <a:prstTxWarp prst="textNoShape">
              <a:avLst/>
            </a:prstTxWarp>
            <a:normAutofit fontScale="90000"/>
          </a:bodyPr>
          <a:lstStyle/>
          <a:p>
            <a:r>
              <a:rPr lang="es-ES_tradnl" sz="4400" dirty="0"/>
              <a:t>Impacto social y equipos de cómputo</a:t>
            </a:r>
            <a:endParaRPr lang="es-MX" sz="4400" dirty="0"/>
          </a:p>
        </p:txBody>
      </p:sp>
      <p:sp>
        <p:nvSpPr>
          <p:cNvPr id="100355" name="Rectangle 3"/>
          <p:cNvSpPr>
            <a:spLocks noGrp="1" noChangeArrowheads="1"/>
          </p:cNvSpPr>
          <p:nvPr>
            <p:ph idx="1"/>
          </p:nvPr>
        </p:nvSpPr>
        <p:spPr>
          <a:xfrm>
            <a:off x="395288" y="1600200"/>
            <a:ext cx="8353425" cy="4852988"/>
          </a:xfrm>
        </p:spPr>
        <p:txBody>
          <a:bodyPr>
            <a:normAutofit fontScale="92500" lnSpcReduction="10000"/>
          </a:bodyPr>
          <a:lstStyle/>
          <a:p>
            <a:pPr algn="just">
              <a:buNone/>
            </a:pPr>
            <a:r>
              <a:rPr lang="es-MX" b="1" dirty="0"/>
              <a:t>Internet como Herramienta para el aprendizaje.</a:t>
            </a:r>
          </a:p>
          <a:p>
            <a:pPr lvl="1" algn="just"/>
            <a:r>
              <a:rPr lang="es-MX" dirty="0"/>
              <a:t>Se conoce como </a:t>
            </a:r>
            <a:r>
              <a:rPr lang="es-MX" b="1" dirty="0"/>
              <a:t>E-learning </a:t>
            </a:r>
            <a:r>
              <a:rPr lang="es-MX" dirty="0"/>
              <a:t>a los sistemas de educación electrónico o a distancia en el que se integra el uso de las tecnologías de la información y otros elementos pedagógicos (didácticos) para la formación, capacitación y enseñanza de los usuarios o estudiantes en línea</a:t>
            </a:r>
            <a:endParaRPr lang="es-ES_tradnl" dirty="0"/>
          </a:p>
          <a:p>
            <a:pPr lvl="1" algn="just"/>
            <a:endParaRPr lang="es-MX" dirty="0"/>
          </a:p>
          <a:p>
            <a:pPr lvl="1" algn="just"/>
            <a:r>
              <a:rPr lang="es-MX" dirty="0"/>
              <a:t>Algunos recursos para los estudiantes.</a:t>
            </a:r>
          </a:p>
          <a:p>
            <a:pPr lvl="2" algn="just"/>
            <a:r>
              <a:rPr lang="es-MX" dirty="0"/>
              <a:t>http://www.papalote.org.mx </a:t>
            </a:r>
            <a:endParaRPr lang="es-MX" dirty="0">
              <a:hlinkClick r:id="rId2"/>
            </a:endParaRPr>
          </a:p>
          <a:p>
            <a:pPr lvl="2" algn="just"/>
            <a:r>
              <a:rPr lang="es-MX" dirty="0"/>
              <a:t>http://www.tareasonline.com</a:t>
            </a:r>
          </a:p>
          <a:p>
            <a:pPr lvl="2" algn="just"/>
            <a:r>
              <a:rPr lang="es-MX" dirty="0"/>
              <a:t>http://www.chicosyescritores.org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6" descr="http://1.bp.blogspot.com/-xD2CvPZO4kc/Ty9XsRKTTwI/AAAAAAAAAD0/vnbxqubCT78/s1600/e-learning.png"/>
          <p:cNvPicPr>
            <a:picLocks noChangeAspect="1" noChangeArrowheads="1"/>
          </p:cNvPicPr>
          <p:nvPr/>
        </p:nvPicPr>
        <p:blipFill>
          <a:blip r:embed="rId2"/>
          <a:srcRect/>
          <a:stretch>
            <a:fillRect/>
          </a:stretch>
        </p:blipFill>
        <p:spPr bwMode="auto">
          <a:xfrm>
            <a:off x="857224" y="2928934"/>
            <a:ext cx="5238756" cy="3929066"/>
          </a:xfrm>
          <a:prstGeom prst="rect">
            <a:avLst/>
          </a:prstGeom>
          <a:noFill/>
        </p:spPr>
      </p:pic>
      <p:pic>
        <p:nvPicPr>
          <p:cNvPr id="58370" name="Picture 2" descr="http://buscartrabajo.com/files/2011/12/profesor_elearning.jpg"/>
          <p:cNvPicPr>
            <a:picLocks noChangeAspect="1" noChangeArrowheads="1"/>
          </p:cNvPicPr>
          <p:nvPr/>
        </p:nvPicPr>
        <p:blipFill>
          <a:blip r:embed="rId3"/>
          <a:srcRect/>
          <a:stretch>
            <a:fillRect/>
          </a:stretch>
        </p:blipFill>
        <p:spPr bwMode="auto">
          <a:xfrm>
            <a:off x="0" y="0"/>
            <a:ext cx="4844736" cy="3143271"/>
          </a:xfrm>
          <a:prstGeom prst="rect">
            <a:avLst/>
          </a:prstGeom>
          <a:noFill/>
        </p:spPr>
      </p:pic>
      <p:pic>
        <p:nvPicPr>
          <p:cNvPr id="58372" name="Picture 4" descr="http://www.riesgolab.com/site/images/stories/e-learning%201.jpg"/>
          <p:cNvPicPr>
            <a:picLocks noChangeAspect="1" noChangeArrowheads="1"/>
          </p:cNvPicPr>
          <p:nvPr/>
        </p:nvPicPr>
        <p:blipFill>
          <a:blip r:embed="rId4"/>
          <a:srcRect/>
          <a:stretch>
            <a:fillRect/>
          </a:stretch>
        </p:blipFill>
        <p:spPr bwMode="auto">
          <a:xfrm>
            <a:off x="4714876" y="-1"/>
            <a:ext cx="4429124" cy="389757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274638"/>
            <a:ext cx="8642350" cy="1143000"/>
          </a:xfrm>
          <a:noFill/>
          <a:ln>
            <a:noFill/>
          </a:ln>
        </p:spPr>
        <p:txBody>
          <a:bodyPr vert="horz" wrap="square" lIns="0" tIns="45720" rIns="0" bIns="0" numCol="1" anchor="b" anchorCtr="0" compatLnSpc="1">
            <a:prstTxWarp prst="textNoShape">
              <a:avLst/>
            </a:prstTxWarp>
            <a:normAutofit fontScale="90000"/>
          </a:bodyPr>
          <a:lstStyle/>
          <a:p>
            <a:r>
              <a:rPr lang="es-ES_tradnl" sz="4400" dirty="0"/>
              <a:t>Impacto social y equipos de cómputo</a:t>
            </a:r>
            <a:endParaRPr lang="es-MX" sz="4400" dirty="0"/>
          </a:p>
        </p:txBody>
      </p:sp>
      <p:sp>
        <p:nvSpPr>
          <p:cNvPr id="99331" name="Rectangle 3"/>
          <p:cNvSpPr>
            <a:spLocks noGrp="1" noChangeArrowheads="1"/>
          </p:cNvSpPr>
          <p:nvPr>
            <p:ph idx="1"/>
          </p:nvPr>
        </p:nvSpPr>
        <p:spPr>
          <a:xfrm>
            <a:off x="395288" y="1641679"/>
            <a:ext cx="8353425" cy="4852987"/>
          </a:xfrm>
        </p:spPr>
        <p:txBody>
          <a:bodyPr/>
          <a:lstStyle/>
          <a:p>
            <a:pPr algn="just">
              <a:lnSpc>
                <a:spcPct val="90000"/>
              </a:lnSpc>
              <a:buNone/>
            </a:pPr>
            <a:r>
              <a:rPr lang="es-MX" sz="2000" b="1" dirty="0"/>
              <a:t>Comercio electrónico</a:t>
            </a:r>
          </a:p>
          <a:p>
            <a:pPr lvl="1" algn="just">
              <a:lnSpc>
                <a:spcPct val="90000"/>
              </a:lnSpc>
            </a:pPr>
            <a:r>
              <a:rPr lang="es-MX" sz="2000" dirty="0"/>
              <a:t>Consiste en la compra y venta de productos o de servicios a través de Internet</a:t>
            </a:r>
          </a:p>
          <a:p>
            <a:pPr lvl="1" algn="just">
              <a:lnSpc>
                <a:spcPct val="90000"/>
              </a:lnSpc>
            </a:pPr>
            <a:r>
              <a:rPr lang="es-ES_tradnl" sz="2000" dirty="0"/>
              <a:t>No hay barreras que impidan el alcance mundial.</a:t>
            </a:r>
          </a:p>
          <a:p>
            <a:pPr algn="just">
              <a:lnSpc>
                <a:spcPct val="90000"/>
              </a:lnSpc>
              <a:buNone/>
            </a:pPr>
            <a:endParaRPr lang="es-MX" sz="2000" dirty="0"/>
          </a:p>
          <a:p>
            <a:pPr algn="just">
              <a:lnSpc>
                <a:spcPct val="90000"/>
              </a:lnSpc>
              <a:buNone/>
            </a:pPr>
            <a:r>
              <a:rPr lang="es-MX" sz="2000" b="1" dirty="0"/>
              <a:t>Tecnologías para discapacitados</a:t>
            </a:r>
          </a:p>
          <a:p>
            <a:pPr lvl="1" algn="just">
              <a:lnSpc>
                <a:spcPct val="90000"/>
              </a:lnSpc>
            </a:pPr>
            <a:r>
              <a:rPr lang="es-MX" sz="2000" dirty="0"/>
              <a:t>Actualmente, una persona sin manos puede escribir en una computadora, un invidente puede leer usando teclados Braille</a:t>
            </a:r>
          </a:p>
          <a:p>
            <a:pPr algn="just">
              <a:lnSpc>
                <a:spcPct val="90000"/>
              </a:lnSpc>
            </a:pPr>
            <a:endParaRPr lang="es-MX" sz="2000" dirty="0"/>
          </a:p>
          <a:p>
            <a:pPr marL="109728" indent="0" algn="just">
              <a:lnSpc>
                <a:spcPct val="90000"/>
              </a:lnSpc>
              <a:buNone/>
            </a:pPr>
            <a:r>
              <a:rPr lang="es-MX" sz="2000" b="1" dirty="0"/>
              <a:t>Gobierno </a:t>
            </a:r>
          </a:p>
          <a:p>
            <a:pPr lvl="1" algn="just">
              <a:lnSpc>
                <a:spcPct val="90000"/>
              </a:lnSpc>
            </a:pPr>
            <a:r>
              <a:rPr lang="es-MX" sz="2000" dirty="0"/>
              <a:t>Pago de impuestos  en Línea</a:t>
            </a:r>
          </a:p>
          <a:p>
            <a:pPr algn="just">
              <a:lnSpc>
                <a:spcPct val="90000"/>
              </a:lnSpc>
            </a:pPr>
            <a:endParaRPr lang="es-MX" sz="2000" dirty="0"/>
          </a:p>
          <a:p>
            <a:pPr marL="109728" indent="0" algn="just">
              <a:lnSpc>
                <a:spcPct val="90000"/>
              </a:lnSpc>
              <a:buNone/>
            </a:pPr>
            <a:r>
              <a:rPr lang="es-MX" sz="2000" b="1" dirty="0"/>
              <a:t>Empresas:</a:t>
            </a:r>
          </a:p>
          <a:p>
            <a:pPr lvl="1" algn="just">
              <a:lnSpc>
                <a:spcPct val="90000"/>
              </a:lnSpc>
            </a:pPr>
            <a:r>
              <a:rPr lang="es-MX" sz="2000" dirty="0"/>
              <a:t>Nómina en línea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3433879"/>
            <a:ext cx="13620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4168" y="2044158"/>
            <a:ext cx="2254405" cy="169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6592" y="2773329"/>
            <a:ext cx="1947576" cy="165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52120" y="4149080"/>
            <a:ext cx="2359149" cy="15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2"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54534" y="4461495"/>
            <a:ext cx="2032824" cy="126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3"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28505" y="4772372"/>
            <a:ext cx="1104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4" name="Picture 1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83768" y="2632556"/>
            <a:ext cx="11525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a:spLocks noGrp="1"/>
          </p:cNvSpPr>
          <p:nvPr>
            <p:ph type="title"/>
          </p:nvPr>
        </p:nvSpPr>
        <p:spPr>
          <a:xfrm>
            <a:off x="457200" y="908720"/>
            <a:ext cx="8229600" cy="1066800"/>
          </a:xfrm>
        </p:spPr>
        <p:txBody>
          <a:bodyPr/>
          <a:lstStyle/>
          <a:p>
            <a:r>
              <a:rPr lang="es-ES_tradnl" dirty="0"/>
              <a:t>Herramientas de colaboración</a:t>
            </a:r>
            <a:endParaRPr lang="es-MX" dirty="0"/>
          </a:p>
        </p:txBody>
      </p:sp>
    </p:spTree>
    <p:extLst>
      <p:ext uri="{BB962C8B-B14F-4D97-AF65-F5344CB8AC3E}">
        <p14:creationId xmlns:p14="http://schemas.microsoft.com/office/powerpoint/2010/main" val="428889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dirty="0"/>
              <a:t>Blog</a:t>
            </a:r>
            <a:endParaRPr lang="es-MX" dirty="0"/>
          </a:p>
        </p:txBody>
      </p:sp>
      <p:sp>
        <p:nvSpPr>
          <p:cNvPr id="3" name="2 Marcador de contenido"/>
          <p:cNvSpPr>
            <a:spLocks noGrp="1"/>
          </p:cNvSpPr>
          <p:nvPr>
            <p:ph idx="1"/>
          </p:nvPr>
        </p:nvSpPr>
        <p:spPr>
          <a:xfrm>
            <a:off x="458504" y="1851536"/>
            <a:ext cx="8229600" cy="4325112"/>
          </a:xfrm>
        </p:spPr>
        <p:txBody>
          <a:bodyPr>
            <a:normAutofit/>
          </a:bodyPr>
          <a:lstStyle/>
          <a:p>
            <a:pPr algn="just"/>
            <a:r>
              <a:rPr lang="es-MX" sz="2200" dirty="0"/>
              <a:t>Los blogs se pueden utilizar como diarios donde una persona escribe acerca de un tema específico y las otras personas suben comentarios a ese tema. </a:t>
            </a:r>
          </a:p>
          <a:p>
            <a:pPr algn="just"/>
            <a:r>
              <a:rPr lang="es-MX" sz="2200" dirty="0"/>
              <a:t>Una compañía puede crear un blog en su página en la Red para animar a los clientes a ofrecer sugerencias o a hablar sobre problemas con respecto a un servicio o producto</a:t>
            </a:r>
            <a:endParaRPr lang="es-ES_tradnl" sz="2200" dirty="0"/>
          </a:p>
          <a:p>
            <a:pPr algn="just"/>
            <a:r>
              <a:rPr lang="es-ES_tradnl" sz="2200" dirty="0"/>
              <a:t>Las principales características son:</a:t>
            </a:r>
          </a:p>
          <a:p>
            <a:pPr lvl="1" algn="just"/>
            <a:r>
              <a:rPr lang="es-ES_tradnl" sz="2200" dirty="0"/>
              <a:t>Temas en común </a:t>
            </a:r>
          </a:p>
          <a:p>
            <a:pPr lvl="1" algn="just"/>
            <a:r>
              <a:rPr lang="es-ES_tradnl" sz="2200" dirty="0"/>
              <a:t>Comunicación mediante comentarios públicos</a:t>
            </a:r>
          </a:p>
          <a:p>
            <a:pPr lvl="1" algn="just"/>
            <a:r>
              <a:rPr lang="es-ES_tradnl" sz="2200" dirty="0"/>
              <a:t>Cualquier persona puede crear su propio blog.</a:t>
            </a:r>
            <a:endParaRPr lang="es-MX" sz="2200" dirty="0"/>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5661248"/>
            <a:ext cx="225440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256" y="5373216"/>
            <a:ext cx="1800540" cy="111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40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l="21293" r="18060"/>
          <a:stretch>
            <a:fillRect/>
          </a:stretch>
        </p:blipFill>
        <p:spPr bwMode="auto">
          <a:xfrm>
            <a:off x="7713378" y="5373216"/>
            <a:ext cx="1179102" cy="1296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908720"/>
            <a:ext cx="8229600" cy="1066800"/>
          </a:xfrm>
        </p:spPr>
        <p:txBody>
          <a:bodyPr/>
          <a:lstStyle/>
          <a:p>
            <a:r>
              <a:rPr lang="es-ES_tradnl" dirty="0"/>
              <a:t>Wiki</a:t>
            </a:r>
            <a:endParaRPr lang="es-MX" dirty="0"/>
          </a:p>
        </p:txBody>
      </p:sp>
      <p:sp>
        <p:nvSpPr>
          <p:cNvPr id="3" name="2 Marcador de contenido"/>
          <p:cNvSpPr>
            <a:spLocks noGrp="1"/>
          </p:cNvSpPr>
          <p:nvPr>
            <p:ph idx="1"/>
          </p:nvPr>
        </p:nvSpPr>
        <p:spPr>
          <a:xfrm>
            <a:off x="395536" y="1916832"/>
            <a:ext cx="8229600" cy="4325112"/>
          </a:xfrm>
        </p:spPr>
        <p:txBody>
          <a:bodyPr>
            <a:normAutofit/>
          </a:bodyPr>
          <a:lstStyle/>
          <a:p>
            <a:pPr algn="just">
              <a:buNone/>
            </a:pPr>
            <a:r>
              <a:rPr lang="es-MX" sz="2400" dirty="0"/>
              <a:t>Sitio Web que permite la edición de sus contenidos por parte de las personas que acceden a él, con ciertas restricciones mínimas, l</a:t>
            </a:r>
            <a:r>
              <a:rPr lang="es-ES_tradnl" sz="2400" dirty="0"/>
              <a:t>as principales características son:</a:t>
            </a:r>
          </a:p>
          <a:p>
            <a:pPr algn="just"/>
            <a:endParaRPr lang="es-ES_tradnl" sz="2200" dirty="0"/>
          </a:p>
          <a:p>
            <a:pPr algn="just"/>
            <a:r>
              <a:rPr lang="es-ES_tradnl" sz="2200" dirty="0"/>
              <a:t>Informar de cualquier palabra como si fuera una biblioteca online.</a:t>
            </a:r>
          </a:p>
          <a:p>
            <a:pPr algn="just"/>
            <a:r>
              <a:rPr lang="es-ES_tradnl" sz="2200" dirty="0"/>
              <a:t>Se puede registrar cualquier persona y modificar o escribir algún registro en una Wiki «</a:t>
            </a:r>
            <a:r>
              <a:rPr lang="es-ES_tradnl" sz="2200" b="1" dirty="0"/>
              <a:t>Sin necesidad de ser un experto en el tema</a:t>
            </a:r>
            <a:r>
              <a:rPr lang="es-ES_tradnl" sz="2200" dirty="0"/>
              <a:t>»</a:t>
            </a:r>
            <a:endParaRPr lang="es-MX" sz="2200" dirty="0"/>
          </a:p>
        </p:txBody>
      </p:sp>
    </p:spTree>
    <p:extLst>
      <p:ext uri="{BB962C8B-B14F-4D97-AF65-F5344CB8AC3E}">
        <p14:creationId xmlns:p14="http://schemas.microsoft.com/office/powerpoint/2010/main" val="256454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41784"/>
            <a:ext cx="8229600" cy="1143000"/>
          </a:xfrm>
          <a:noFill/>
          <a:ln>
            <a:noFill/>
          </a:ln>
        </p:spPr>
        <p:txBody>
          <a:bodyPr vert="horz" wrap="square" lIns="0" tIns="45720" rIns="0" bIns="0" numCol="1" anchor="b" anchorCtr="0" compatLnSpc="1">
            <a:prstTxWarp prst="textNoShape">
              <a:avLst/>
            </a:prstTxWarp>
          </a:bodyPr>
          <a:lstStyle/>
          <a:p>
            <a:r>
              <a:rPr lang="es-ES_tradnl" dirty="0"/>
              <a:t>Terminología de Internet</a:t>
            </a:r>
            <a:endParaRPr lang="es-MX" dirty="0"/>
          </a:p>
        </p:txBody>
      </p:sp>
      <p:sp>
        <p:nvSpPr>
          <p:cNvPr id="67587" name="Rectangle 3"/>
          <p:cNvSpPr>
            <a:spLocks noGrp="1" noChangeArrowheads="1"/>
          </p:cNvSpPr>
          <p:nvPr>
            <p:ph type="body" sz="half" idx="1"/>
          </p:nvPr>
        </p:nvSpPr>
        <p:spPr>
          <a:xfrm>
            <a:off x="457200" y="1927373"/>
            <a:ext cx="8147050" cy="4525963"/>
          </a:xfrm>
        </p:spPr>
        <p:txBody>
          <a:bodyPr>
            <a:normAutofit fontScale="92500" lnSpcReduction="10000"/>
          </a:bodyPr>
          <a:lstStyle/>
          <a:p>
            <a:pPr algn="just">
              <a:spcAft>
                <a:spcPts val="1200"/>
              </a:spcAft>
            </a:pPr>
            <a:r>
              <a:rPr lang="es-MX" sz="2000" b="1" dirty="0"/>
              <a:t>World Wide Web (www).</a:t>
            </a:r>
          </a:p>
          <a:p>
            <a:pPr lvl="1" algn="just">
              <a:spcAft>
                <a:spcPts val="1200"/>
              </a:spcAft>
            </a:pPr>
            <a:r>
              <a:rPr lang="es-ES_tradnl" sz="2000" dirty="0"/>
              <a:t>Red de documentos de hipertexto</a:t>
            </a:r>
            <a:r>
              <a:rPr lang="es-MX" sz="2000" dirty="0"/>
              <a:t>.</a:t>
            </a:r>
          </a:p>
          <a:p>
            <a:pPr algn="just">
              <a:spcAft>
                <a:spcPts val="1200"/>
              </a:spcAft>
            </a:pPr>
            <a:r>
              <a:rPr lang="es-MX" sz="2000" b="1" dirty="0"/>
              <a:t>Sitio Web: </a:t>
            </a:r>
            <a:r>
              <a:rPr lang="es-MX" sz="2000" dirty="0"/>
              <a:t>Un sitio web es una colección de páginas web relacionadas y comunes a un dominio de Internet</a:t>
            </a:r>
          </a:p>
          <a:p>
            <a:pPr algn="just">
              <a:spcAft>
                <a:spcPts val="1200"/>
              </a:spcAft>
            </a:pPr>
            <a:r>
              <a:rPr lang="es-ES_tradnl" sz="2000" b="1" dirty="0"/>
              <a:t>URL</a:t>
            </a:r>
            <a:r>
              <a:rPr lang="es-ES_tradnl" sz="2000" dirty="0"/>
              <a:t> (</a:t>
            </a:r>
            <a:r>
              <a:rPr lang="es-MX" sz="2000" b="1" dirty="0"/>
              <a:t>Localizador Universal de Recursos).</a:t>
            </a:r>
          </a:p>
          <a:p>
            <a:pPr lvl="1" algn="just">
              <a:spcAft>
                <a:spcPts val="1200"/>
              </a:spcAft>
            </a:pPr>
            <a:r>
              <a:rPr lang="es-ES_tradnl" sz="2000" dirty="0"/>
              <a:t>La forma de acceder a los sitios Web.</a:t>
            </a:r>
          </a:p>
          <a:p>
            <a:pPr algn="just">
              <a:spcAft>
                <a:spcPts val="1200"/>
              </a:spcAft>
            </a:pPr>
            <a:r>
              <a:rPr lang="es-MX" sz="2000" b="1" dirty="0"/>
              <a:t>Página de inicio: </a:t>
            </a:r>
            <a:r>
              <a:rPr lang="es-MX" sz="2000" dirty="0"/>
              <a:t>página que carga cuando se inicia un navegador web conocida también como página principal – Home - Homepage).</a:t>
            </a:r>
          </a:p>
          <a:p>
            <a:pPr algn="just">
              <a:spcAft>
                <a:spcPts val="1200"/>
              </a:spcAft>
            </a:pPr>
            <a:r>
              <a:rPr lang="es-MX" sz="2000" b="1" dirty="0"/>
              <a:t>Portal de internet: </a:t>
            </a:r>
            <a:r>
              <a:rPr lang="es-MX" sz="2000" dirty="0"/>
              <a:t>ofrece al usuario, de forma fácil e integrada, el acceso a una serie de recursos y de servicios relacionados a un mismo tema. Incluye: enlaces, buscadores, foros, documentos, aplicaciones, compra electrónica, etc.</a:t>
            </a:r>
          </a:p>
          <a:p>
            <a:pPr algn="just">
              <a:spcAft>
                <a:spcPts val="1200"/>
              </a:spcAft>
            </a:pPr>
            <a:endParaRPr lang="es-MX"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dirty="0"/>
              <a:t>Wiki</a:t>
            </a:r>
            <a:endParaRPr lang="es-MX" dirty="0"/>
          </a:p>
        </p:txBody>
      </p:sp>
      <p:pic>
        <p:nvPicPr>
          <p:cNvPr id="1026" name="Picture 2"/>
          <p:cNvPicPr>
            <a:picLocks noGrp="1" noChangeAspect="1" noChangeArrowheads="1"/>
          </p:cNvPicPr>
          <p:nvPr>
            <p:ph idx="1"/>
          </p:nvPr>
        </p:nvPicPr>
        <p:blipFill>
          <a:blip r:embed="rId2" cstate="print"/>
          <a:stretch>
            <a:fillRect/>
          </a:stretch>
        </p:blipFill>
        <p:spPr bwMode="auto">
          <a:xfrm>
            <a:off x="457200" y="2532336"/>
            <a:ext cx="8229600" cy="4209032"/>
          </a:xfrm>
          <a:prstGeom prst="rect">
            <a:avLst/>
          </a:prstGeom>
          <a:noFill/>
          <a:ln w="9525">
            <a:noFill/>
            <a:miter lim="800000"/>
            <a:headEnd/>
            <a:tailEnd/>
          </a:ln>
        </p:spPr>
      </p:pic>
      <p:sp>
        <p:nvSpPr>
          <p:cNvPr id="7" name="2 Marcador de contenido"/>
          <p:cNvSpPr txBox="1">
            <a:spLocks/>
          </p:cNvSpPr>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A5AB81"/>
              </a:buClr>
              <a:buSzPct val="95000"/>
              <a:buFont typeface="Wingdings 2" pitchFamily="18" charset="2"/>
              <a:buNone/>
              <a:tabLst/>
              <a:defRPr/>
            </a:pPr>
            <a:r>
              <a:rPr kumimoji="0" lang="es-MX" sz="2400" b="0" i="0" u="none" strike="noStrike" kern="1200" cap="none" spc="0" normalizeH="0" baseline="0" noProof="0" dirty="0">
                <a:ln>
                  <a:noFill/>
                </a:ln>
                <a:solidFill>
                  <a:schemeClr val="tx1"/>
                </a:solidFill>
                <a:effectLst/>
                <a:uLnTx/>
                <a:uFillTx/>
                <a:latin typeface="+mn-lt"/>
                <a:ea typeface="+mn-ea"/>
                <a:cs typeface="+mn-cs"/>
              </a:rPr>
              <a:t>Ejemplo de historial de modificaciones en una Wiki</a:t>
            </a:r>
          </a:p>
        </p:txBody>
      </p:sp>
    </p:spTree>
    <p:extLst>
      <p:ext uri="{BB962C8B-B14F-4D97-AF65-F5344CB8AC3E}">
        <p14:creationId xmlns:p14="http://schemas.microsoft.com/office/powerpoint/2010/main" val="256454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dirty="0"/>
              <a:t>Redes Sociales</a:t>
            </a:r>
            <a:endParaRPr lang="es-MX" dirty="0"/>
          </a:p>
        </p:txBody>
      </p:sp>
      <p:sp>
        <p:nvSpPr>
          <p:cNvPr id="3" name="2 Marcador de contenido"/>
          <p:cNvSpPr>
            <a:spLocks noGrp="1"/>
          </p:cNvSpPr>
          <p:nvPr>
            <p:ph idx="1"/>
          </p:nvPr>
        </p:nvSpPr>
        <p:spPr>
          <a:xfrm>
            <a:off x="467544" y="1916832"/>
            <a:ext cx="8229600" cy="4325112"/>
          </a:xfrm>
        </p:spPr>
        <p:txBody>
          <a:bodyPr>
            <a:normAutofit/>
          </a:bodyPr>
          <a:lstStyle/>
          <a:p>
            <a:pPr algn="just">
              <a:buNone/>
            </a:pPr>
            <a:r>
              <a:rPr lang="es-MX" sz="2400" dirty="0"/>
              <a:t>Espacio de interacción social dentro de comunidades de usuarios, que intercambian distintos tipos de contenidos como fotos, archivos, aplicaciones, mensajes de texto y otros.</a:t>
            </a:r>
            <a:r>
              <a:rPr lang="es-ES_tradnl" sz="2400" dirty="0"/>
              <a:t> Las principales características son:</a:t>
            </a:r>
          </a:p>
          <a:p>
            <a:pPr algn="just"/>
            <a:endParaRPr lang="es-ES_tradnl" sz="2400" dirty="0"/>
          </a:p>
          <a:p>
            <a:pPr algn="just"/>
            <a:r>
              <a:rPr lang="es-ES_tradnl" sz="2400" dirty="0"/>
              <a:t>Encontrar amistades, conocer gente.</a:t>
            </a:r>
          </a:p>
          <a:p>
            <a:pPr algn="just"/>
            <a:r>
              <a:rPr lang="es-ES_tradnl" sz="2400" dirty="0"/>
              <a:t>Publicar imágenes, informar actividades.</a:t>
            </a:r>
          </a:p>
          <a:p>
            <a:pPr algn="just"/>
            <a:r>
              <a:rPr lang="es-ES_tradnl" sz="2400" dirty="0"/>
              <a:t>Publicar de forma pública comentarios o pensamientos</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35696" y="5619725"/>
            <a:ext cx="13620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0232" y="5301208"/>
            <a:ext cx="1354569" cy="115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23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dirty="0"/>
              <a:t>Correo electrónico</a:t>
            </a:r>
            <a:endParaRPr lang="es-MX" dirty="0"/>
          </a:p>
        </p:txBody>
      </p:sp>
      <p:sp>
        <p:nvSpPr>
          <p:cNvPr id="3" name="2 Marcador de contenido"/>
          <p:cNvSpPr>
            <a:spLocks noGrp="1"/>
          </p:cNvSpPr>
          <p:nvPr>
            <p:ph idx="1"/>
          </p:nvPr>
        </p:nvSpPr>
        <p:spPr/>
        <p:txBody>
          <a:bodyPr/>
          <a:lstStyle/>
          <a:p>
            <a:pPr algn="just"/>
            <a:r>
              <a:rPr lang="es-MX" sz="2800" dirty="0"/>
              <a:t>Es un servicio de Internet que permite a los usuarios enviar y recibir mensajes o cartas electrónicas rápidamente, permite llevar un historial en papel</a:t>
            </a:r>
            <a:endParaRPr lang="es-ES_tradnl" sz="2800" dirty="0"/>
          </a:p>
        </p:txBody>
      </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C6AMgDASIAAhEBAxEB/8QAHAAAAQUBAQEAAAAAAAAAAAAAAAMEBQYHAgEI/8QARBAAAQMDAQUFBQYDBQcFAAAAAQACAwQFESEGEjFBURMiYXGBBxQykaEVI0KxwfBSctEWJFNi4SUzgqLD0vGSk7LC4v/EABoBAAMBAQEBAAAAAAAAAAAAAAADBAIFAQb/xAApEQADAAICAgEDBAIDAAAAAAAAAQIDERIhBEExEyJRBTNhcRShMkKB/9oADAMBAAIRAxEAPwDcEIQgAQhCABCMrzKAPULzIXuUACEIQALzIQSAqP7QNtm2Jot1qAlusw00yIQeBI5k8h6nRaiHb0jNUpW2TO021lq2bh/v0+9ORllPEN6R3pyHiVnFz9ou0V1cW2qGO3U5OjyA95HmRj5AqJtFiqbpX9pWSOqauU78kkp3g3xJ5/sBaVZdnrfQhrjC2ebTMkgBx5DgP3qrvo48S3XbJXlq3pdGae47S3cl0tfdKoE6iN0pb8gcfQL3+yN9i7zIrqw8ctbJkfJbjGRjw5JXebjQYS/8rXxJpYE+2zDKe57WWWUdheKkkcYqolwPhh+foQrRYvam9kjKbaWhMJOnvMDTu+Zbx+RPkr9XQw1ETo6iNsrT+F7QR9VRdo9kKaSJ8lBGObnU7jkH+XofD8ltPHm6qdGG6xvpmi0NbTV9LHU0U8c8EgyySNwIPqE5yFgVnuty2NrPe6EumoHu/vFM93dd/Q/5vnotssN3o75boq+gl34pORGCx3NpHIj98VNlwvG/4KMeVX/ZIoQhJGghCEACEIQAIQhAAvCccivTwVL9om1rrFTMoreQbjUjun/Cbw3vPovG9GLuYl1XwP8AabbO1bPZjneZ6vGRTwnLh/MeDfVUSo9o20dylMdooIomk6BkTpn48+H0UNs3ZW3OrfVXBz5GNdl5c45lcddTx/ValZxBSxiGCNkTBwawAD5BSvyVy4oijJkz9y9IoR2m2/h+8kgnLejqDT6NB+qkrR7VJWPEd8t2G/ilpsgt82O/qtClqG9nwVQ2ltlDdQ73mIGQDuytHfb68/IovyFBqozR3Nb/ALLlarpRXajZV2+ds0L9N5p4HoRyPgU9WA2y4XDZC7vmptWsduzQ57srR+9DyW4We5U12t0FfRv3oZ27wzoR4EciOBVEWrW0N8fyFmWvaGe1t8i2esdTXyAOkaA2GMnG/IfhH75ArGbVSz1Mr7nXudLV1Li/fdxwf6qye1WtN02ooLGxx7GBvayj/M7/API+pScMODoF1vExqZ5P2J8jJutfgmtlomRU8jxo9z90+QHBWSF+AqvbJfd3lrvgfz6KdilBaCDoeBWss7ZLN6ZMRSjCUMwwoxkui67bRSPF2VLN0OZpcpnM7x/0Xj5dOKZVVS2NmSe9yHVOx49CcmXZU73SxmunAAw45I8xr9SUx2PvD9kdpW08ziLXXuDXZ4Ru4B3ocA+B8ApepjMj3vfqXHJUDtHQCpt0uB34/vGny4/RVVCuOLPMeTT2bmDlequez67OvOylFUyHMzG9jKermaZ9QAfVWNcZrT0dVPa2CEIXh6CEIQAIQhAHMjgxhc4gADJJ5BYFW1b79eay6SBxEspEW9+Fg0aPlj5lbZtO8x7OXSRvxNpJSCP5CsasUA9wiI55P1Km8m+E7Ob+oNtKUStleaUmMg7rjn1VkpqsDGHKDhh0wU9ihcOBK4tXutoz4+4nRMOrSRgvKj6yrbhxJXHZP/iKbTQnXJyvKtv5HXdaK9cYTUSyTOb8R4HpwVj9klwkp7hX2WQ/dlvvEIPLgHfm1R88GRjkuNlMw+0K2hox2kUgdjpuE/ouj4mXdJEWFOMyf5GkzzX7fX6od3tyQxtzyAIH/wBSp2GLwULbGFm2e0MLh3veSfTfd/UKzxR6r6yNKEkazU+TPIofBO4WOYO7keC6ijTlka8bQlJs5a5wGq97R3/lLNi8F6Y8JTpDFDGj3PPDGE1lj3s72uVJOYkXx+C3NIy5ZESxHomc8AcC08DopmWNM5I+OeSameKjj2KTObSXiiPwwVLXNHm0t/6a0tZj7GW5qtoZR8JnjaPQyH9QtOXJz/uM7OH9tAhCEoaCEIQAIQhADa40zaygqKV5w2aJ0ZPQOBH6rGdmWPFLLSytLZ6aV0b29CDr9c/JbcRkLLdt7bJs9tD9twRuNBW4bUhoz2cnXHjx+al8vE7x9EvkxvVfgcU0PBSkFPkBIUDY6iJssBa9rhkbp09FMUcWTgjHguTjx7egxymtoZupdM4KZzwYyrVNSsEenNQ1TAXOIYMhNy4uKGVHRXJ4e9rw5pHYenNbt7LOB93QUxBPR7tP+5dbS3CO2Um5H95UyndijAyXnhw6A/05q17AbPvsdnJq9a6rd2tRni0ng30H1JTvBwvly9E8Y+WRa9FIv8X2V7UJC87sVyiDmHxI/wC5mPVWeNgO64cxlce1iyyV1nhutI0+9W13ad0a7hxvfIgO8geqS2aucV3tkdQ3GXjD2ji144j9fJfT4b5Y1/BP5ONq/wCyTianMbFwxhadQncTQs3QY5PGxaLrsk5ZHolOx01CndsrWPojpIk2kbhSkrMJjM0ZKZFibhDCZiir5O2htk9S84MUZd5nkPnhTxZut3njTiPFUXbCSa9Xek2boCDNUSAzkfhHEZ8hlx8gqppLsl+m3WkWj2O0DqXZQ1Mg79ZO6UHq0YaP/iT6q9prbaOK30MFHTjEMEYjYPABOly7rlTZ2YnjKQIQhZNAhCEACCcDJQeCYXm7UdnoJKyvlEcTPUuPJoHMlB42ktsdyzxQxulme2ONoy5zzgDzJ4LONsPaLbZYJbdbKVlx7QFj3yg9kfIcXfTzKr1xud729rTT0493tzTkRZw0N/iefxH9gcUzrKamoKgWy0feVDu5NVuGSTzDeg6nieGVPedLpHOz+W9fb8CGytzudFWCGAAw5y+OTPd8jxB+fitRt17ikAEjCdOBGFVrLQwUMLY4gd7HeeeLj4lWKmiidguY3PXC5jyur3JrxlaXbJqS6wCPAj0HMlVy+Xmb3eRlC1naEHd3gd31wclTstHRim3g0b3mVEVTGNzutA9FrLd9bKMnJrSMvpbvcbffftOaKOqqoiSROzeaPEYxjHLHBaxsv7QLXeyyCf8AuNY7hFK7uv8A5Xc/I4PgqXfbaJXGppSY6qPVpbpvf6qNpLRSbRwP937OmuUYLiwDEc2OJA/CeqqweSuO0QY8uTFXH8/7NyfuvaWuGQRgg8/ArIr3bqrYC+PrqOJ8thq3APjbr2Tj+HwI5HmNOOpV2V2zr9nqplp2l7R1M07rZn6vh5AHq36jyUptV7SLKYJrfQUguxlaWP3hiE+BPF3oPVdTxqpvcrZZV480bfRP2qvprjSsqKeVskMg7r2/keh8FJtiIxu4wsN2bnvFvrzLbcRMldl1Pq9jh0IJ+uc+K1613V0kDDUBschHeAdvAeAKqy4qXaExcz0ydiGOIS7sbvAprFVxloJ18QUsalhboPqFI0yuanQlK0ngE2kja0EvIwu6isa0HgB5qr7T3C4upHttBYyUg/evGSB/lB0z5p2PHVPQjJklDXbDaiG0R9jAe2r5RiKAa7udA53h0HNP/ZzspLaoZbteMvu9YMv3+MTTrj+Y8T8uSy60V1wsF7+030kFwqGk7xqN5zgTxIPEO5Z1Wq7Ne0ay3gshncaCqOnZ1BAaT0D+HzwmZ5uZ4pdBgU8uT+S5herwHJ4L1QloIQhAAhCEAJTzMghfLM9rI2NLnOdwaBxJWL3e41O299LxvMtsDy2BjtNP4iOp+gwFa/axeJIqKnslKfvq92ZAP8MHAHqfoD1UFbKQ0cDIYRkNGCf4upUXl+R9OeK+SDycjq/pr/0kqyaCy2Y0tHhr3jG83iBwJ8+Q6clUaFjmVInxk65A6KZuYdJNuvOSBk+HQJKGnwOChnJ9r2c/Lu76+ESdJOxxBa7jy5qZppsY4KvRw44BOWCRvwvI9VKq4votxXSXZYTVZGMplVTcVHF03+I5JvY93xOcfVevJsZWRtCVZUtYCQcu5DxVVdXiz1LKhrj2wdvBrOJPL0T2/XNtI4UtK3tax5ADQM7meBPj4KQ2R2Jkrpffbk8kk94u116Dqep4Dkuz+n+DuPqZOpf+yN46yWn+CKdR3vbSvE1RGyOIDDWMbuhjfP8Arr0Ccy0FDayKWgYKqqOjpsZGejRzPifkrbtLXQUFO6221rWRt0lc3iT/AA569SovZ6jG86rkwXAlrfDrj99V9FhlTPS0h16nseWKwtp4w+rGZXcWtPDzPMqwQ0UQ+DeHrlJwp5Fw1WMlsVOr+RSGlc091w9QnBpZd3i1dQnGE8Mw3MKSreyzHjnRES0jj8TseQTOehhc0h4L/MqWmOcplKU3HdMRkiUUraCzSQE1VL941g1BALmj9Qohliob+OzjLaavx3Wg4bJ5HkfA6dFf5iFULvRCjrWvgw1knew3QAg6/orE3S0Li9vTGdp2j2i2KnFNWMfV29mhilzvRt/ynXH1HktX2f2gt20NEKq2VDZG6B7HaPjPRw/YPIlVq2OpNo6D3S4sBqY25bIMZI6jx4ZHkqbdbHddkbo242OQscOTclsreYI59S35KTJinI2l1RZGRwv4NsByvVWdi9rKXaeg34wIayIAT05OS0nmOrT1/Zso4aqGpcvTK5pUto9QhC8PTHbpJ9s+0Wuk+KOkAhZ4YwPzL/krJR0Qxrw5noFWdiB73e7tUuGXSVUh9MuP6q5VZFPaqt4OHNYQPM6LjZ/uytv0QYltO37KrL9690mP948u9OSWii4Lox7rms5BoTuCLKip8noVEezmOHKcMgTmGHhonLIPBMnGUzBHmnUFtTdG2ekDYe/WTaQtxw6ux0HLqSrZVGKkppamoduRRML3u6ALPrFBLtBeJr3WDEQfu0zHcG44H0H1z0XS/T/BWbJytfajGZqESOx2y7g81dyBfM/WQuOozrug9TzPor1X1goKHdhDWvLdyIDgPHHh+eE0p5IoI2tBAaPqoq8VD5zg6F/daP4RzX0nDk1v4RLOXS6IKf7+Uni3OfPxUpaJRGwxO0GctP6JrHCCcgaJzHD4Kl6M09rRPQO5J5G7RQcD5YxgOyOhT2KpIHej9QUio2YmuJMMkSnaaKKbVt/hIXfvjPH/ANKQ8Q+cyHz3prK5IOq24+ElN5akn4GY8ymTj0YvKmdTO66ear10f7xI0N+BgwPElSM5kl+N2nQJpJCnytCpensZ26Z9HUxuiduvactP6K8SPgudDhwyx41bzY7/AEVKdD3tDg8lNWirLIwXE7jvi8HdVjLCrTXyOWTiipX22V2zV0berO7cliO9IGjuyNzrkdD+Ieq1bZi+0u0Voir6U7u93ZIydY3jGWn6ehCr9cI6iE726f4dMqn2KuOxe1rASW2m4kNeM6RuzofQn5OSM+LnPL2O8fNquPo2dC8BB4FC550jHtlXtsW1txttZlmKh5aXc2nOD8i0/NXPadrY4GtjLd2oe0kA8NR/Rc7b7Gi/OjrqCYU1zhGGyfhkHIHHAjkfE+lIo6+6QXYWe9xxxzRYdnOp5jUHGMEnRc7ycTlU17IXvEnDXTJx7c1MnTewn1OwaJGSB4ldJjLHHIITynAOo1C5sz2ahaHcEYOE+jhB5JGmA0UlA0FW4o30UJGe+0+slMNDYqQk1FdIC8f5QcNHkTr/AMKf26gZR0kNNCO5E3dGefj68fVQsbjfPaRc6vO9DQfcRHoRlunqH/RXOOHXQacgvpvHhYcSXs5vkN3b0No6YaZHyUVUfe1Erxjcb3Gfv98VYqv+7UUs3AhuB5ngoERbsMTDzy4+qfFchNTwEYohyTqOJdxR4A0Tlka02Lb2JNiSrY9Es1nglAxZdHqnYgI172Y6JyGI3Fnmb4DUxrgxp6WLgsRyPHAxfEkJIh0Ui5ngknxraoxpoiZIuOPROKFo96dGeErd5o8f3n5JWSPikiDGyKVg70Txg/X+q030aT30PJKficKC2ptH2laKiINzIwdpHp+IcvUZHqri+JrmB7dWuGR5FM5YRl2hzjRKnImaqHPaOvZle/trZiAzPLqmlPYSknU4A3SfNuPXKFV/Z/J9jbf3O0fDBVx9rE3lkd4Y9HOHohc/PHG2jrYb5QmaqVUNuNjm38R1lBKKe5wDDJM4DwNcE8RrwPirghJaTWmMuFa0zGY77dtm5BTbQ0E0XLtWty1/lyPofRWO3bUWGtDS+eKN/Rztw/8ANor/ACwxTRmOaNj4yMFrhkH0VbuOwOzdaXF1ubA52u9TuMf0Gn0Uj8SU9yI+lkj/AIva/kXpX0srQ6CbeB4Y735J3LOykppZ3uaRFG6Qjho0E/oqlL7KbeHF1DdK6nPL4XfUYUZfNiLrabLXVLNp6p8EED3uic5/fGDp8WNeCZjwtUj3lkS7kb+y6Ay0VTVyZdJUVJJceeACfqVoEUfexhVP2XxY2ep8D4nSu/5sforo1uJCPkutmrT0S4p5fcRe0R+6p4G/jcXEeX/kKOlbmY44DACfXM9td428o2DI+v8ARNQN57j1JKdhWpJ873R7GxOGsXLGpwxq9qjMzs8axKtYumNSzGJFWUTjEhGvezTgRrrs/BL5jVA0Ma4cxPHRpNzF6rMvGMnMST2p69qQe3VOmhFQMZGJJse/HLH1bkeiePakomgTDx0Tt9CNaZJ2c9vbGZOrMs+X+i9fHl5GOSQsR3RURHk4EfLH6KR3d6RxPRR0+NsvlcoRnF6JtvtB2drW4HaSCJ/kXbv/AFPohee0z7istE40dFWjUeDgf0QmZMX1NUGG+E6NeQhCgOgCEIQB4onaulfW7NXSmjGXyUsgaBzO6cD5qXQRkL1PT2eNbWjMvZTVMkssMX+HI+M+p3h+avs0e7iRuuNHLLbpDJsDtVLMI3fYtwfvNLBnsnccDxbrpzbjGoWhUt7hrqBskLmyCRvdkYQWkdVXll3qpIYax7mhi4790qX9Mj5afokYxz6pSm78lS/qT+qIhoFSuuiKu+xVjU4jak4wnMYSbeh2NHcbUu1i8Y1LNCmplco8DV7upRrV1urOxiQgWpNzE5LUm4I2eNDORqbyNT6QJtIE6WT2hk8JEDEjT4p08JA6PbnqqZfRJS7FbcezuEnQs1+im44t1u8eJ456Kv73Z129nGWc/JLbQ7SU1voDLUSdk0jGupcejRzP5JOSKqlopw5JmXv0Uj2ikV94s9vh70tRVhwHQFwbn6lCeez621N/2hk2quMRjp4ssomHnyyPAAnXmXFC8y5+D4yNw4eU7ZqaEIUZaCEIQAIQhADS5W6ludHLSV8DJqeQYex3P9QfELK9q9i6rZK31N22fu9VHTsLS+EnBaCQM5GhxnJyOXFa+kK2mhraSalqYxJDMwsew8HA8QmY8jhi8mNWuylbM1Ta+2wS9pvOnhaXOPHeHxZ8c5HopB0Lojr8PIqjVlDdvZ9WyYikrbFI/LJGcYvM/hdw8DjqrZYtpqC6sBpamOR2NY3HdkHmD+mVc3v7pOY44vjRJxgp1GEM93eNDuuzwOn+iWFOR8LgUi6XsfEM7YlmpNrHDi3CUaD0KQ2UShZgylN3RJtyF3k44LI1HDwkXhLOSTwehQjNCDwm0gTxzH9Ei6Dm54amJoTUtjCQHoVwyFznNJHdTuR1OwjGXnqP6qr7RbYW61h0b52zTDTsISHO9TwHr8iqYbfwS3KXyNNvbq+3W2SakndFO57WRuYdeOXY/wCEFKbO+zdtYKe57TV01dJIxsnu7iQBkZw48TjPAYTLZvZu5bW3OG8bQQmC2wnep6V2cycx6dSdTw4LWG8Al58uvtko8fD1yo4hhZBGyKGNscbAA1jRgAdAAhKIUhaCEIQAIQhAAhCEACCMhCEAcPjbI0te0OaRghwyCFS797M7HcnmajEluqM5Dqc93P8ALy9MK7rw81qac9ozUqumjLH7Nbd2TS2XGG5QDgyQjJHk/wDRy5btdtNbABd9lp8D8cIcAR8nD6rVV4E367/7LYp4J9Mzam9qdn3g2sgrqZ/MPY135HP0UtT+0XZuUDNxLM8pIHt/RWupoqSpY5tRSwSjpJGHfmqbtNs9ZI4HPjs9ua/TvNpWA8euFuZi/Rh8p9ktFtvs28ZF5ox/M8j80r/bPZzGftqh/wDdCwy808ENQRFDGwZ4NYAok/71o5dE1+LP5F/XpH0DLtzs0zjeaM/yuLvyCY1PtI2biGRXSSDpHTvP1wswsFHSzzAT00MgzwfGD+a1ewbP2QQNeLPb9/A73urM/PCxWGZNrJVEBP7UrfISy3UFdVuPANDR+pP0Tf8AtFtldTi07MuiY7QSVAccfPdH0WnwU0EAaIYY4x0YwD8kqNQM9Ut5FPwjaxOvlmXs2K2vvQ/2/fG0sLuMMHe06Ybhv1KtGz2wNhsjmyx05qapvCapw4g9QMbo9ArQOa6S6y3S+Rk4Yn0eBoXqEJYwEIQgD//Z"/>
          <p:cNvSpPr>
            <a:spLocks noChangeAspect="1" noChangeArrowheads="1"/>
          </p:cNvSpPr>
          <p:nvPr/>
        </p:nvSpPr>
        <p:spPr bwMode="auto">
          <a:xfrm>
            <a:off x="155575" y="-555625"/>
            <a:ext cx="1266825" cy="1171575"/>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1028" name="AutoShape 4" descr="data:image/jpg;base64,/9j/4AAQSkZJRgABAQAAAQABAAD/2wBDAAkGBwgHBgkIBwgKCgkLDRYPDQwMDRsUFRAWIB0iIiAdHx8kKDQsJCYxJx8fLT0tMTU3Ojo6Iys/RD84QzQ5Ojf/2wBDAQoKCg0MDRoPDxo3JR8lNzc3Nzc3Nzc3Nzc3Nzc3Nzc3Nzc3Nzc3Nzc3Nzc3Nzc3Nzc3Nzc3Nzc3Nzc3Nzc3Nzf/wAARCAC6AMgDASIAAhEBAxEB/8QAHAAAAQUBAQEAAAAAAAAAAAAAAAMEBQYHAgEI/8QARBAAAQMDAQUFBQYDBQcFAAAAAQACAwQFESEGEjFBURMiYXGBBxQykaEVI0KxwfBSctEWJFNi4SUzgqLD0vGSk7LC4v/EABoBAAMBAQEBAAAAAAAAAAAAAAADBAIFAQb/xAApEQADAAICAgEDBAIDAAAAAAAAAQIDERIhBEExEyJRBTNhcRShMkKB/9oADAMBAAIRAxEAPwDcEIQgAQhCABCMrzKAPULzIXuUACEIQALzIQSAqP7QNtm2Jot1qAlusw00yIQeBI5k8h6nRaiHb0jNUpW2TO021lq2bh/v0+9ORllPEN6R3pyHiVnFz9ou0V1cW2qGO3U5OjyA95HmRj5AqJtFiqbpX9pWSOqauU78kkp3g3xJ5/sBaVZdnrfQhrjC2ebTMkgBx5DgP3qrvo48S3XbJXlq3pdGae47S3cl0tfdKoE6iN0pb8gcfQL3+yN9i7zIrqw8ctbJkfJbjGRjw5JXebjQYS/8rXxJpYE+2zDKe57WWWUdheKkkcYqolwPhh+foQrRYvam9kjKbaWhMJOnvMDTu+Zbx+RPkr9XQw1ETo6iNsrT+F7QR9VRdo9kKaSJ8lBGObnU7jkH+XofD8ltPHm6qdGG6xvpmi0NbTV9LHU0U8c8EgyySNwIPqE5yFgVnuty2NrPe6EumoHu/vFM93dd/Q/5vnotssN3o75boq+gl34pORGCx3NpHIj98VNlwvG/4KMeVX/ZIoQhJGghCEACEIQAIQhAAvCccivTwVL9om1rrFTMoreQbjUjun/Cbw3vPovG9GLuYl1XwP8AabbO1bPZjneZ6vGRTwnLh/MeDfVUSo9o20dylMdooIomk6BkTpn48+H0UNs3ZW3OrfVXBz5GNdl5c45lcddTx/ValZxBSxiGCNkTBwawAD5BSvyVy4oijJkz9y9IoR2m2/h+8kgnLejqDT6NB+qkrR7VJWPEd8t2G/ilpsgt82O/qtClqG9nwVQ2ltlDdQ73mIGQDuytHfb68/IovyFBqozR3Nb/ALLlarpRXajZV2+ds0L9N5p4HoRyPgU9WA2y4XDZC7vmptWsduzQ57srR+9DyW4We5U12t0FfRv3oZ27wzoR4EciOBVEWrW0N8fyFmWvaGe1t8i2esdTXyAOkaA2GMnG/IfhH75ArGbVSz1Mr7nXudLV1Li/fdxwf6qye1WtN02ooLGxx7GBvayj/M7/API+pScMODoF1vExqZ5P2J8jJutfgmtlomRU8jxo9z90+QHBWSF+AqvbJfd3lrvgfz6KdilBaCDoeBWss7ZLN6ZMRSjCUMwwoxkui67bRSPF2VLN0OZpcpnM7x/0Xj5dOKZVVS2NmSe9yHVOx49CcmXZU73SxmunAAw45I8xr9SUx2PvD9kdpW08ziLXXuDXZ4Ru4B3ocA+B8ApepjMj3vfqXHJUDtHQCpt0uB34/vGny4/RVVCuOLPMeTT2bmDlequez67OvOylFUyHMzG9jKermaZ9QAfVWNcZrT0dVPa2CEIXh6CEIQAIQhAHMjgxhc4gADJJ5BYFW1b79eay6SBxEspEW9+Fg0aPlj5lbZtO8x7OXSRvxNpJSCP5CsasUA9wiI55P1Km8m+E7Ob+oNtKUStleaUmMg7rjn1VkpqsDGHKDhh0wU9ihcOBK4tXutoz4+4nRMOrSRgvKj6yrbhxJXHZP/iKbTQnXJyvKtv5HXdaK9cYTUSyTOb8R4HpwVj9klwkp7hX2WQ/dlvvEIPLgHfm1R88GRjkuNlMw+0K2hox2kUgdjpuE/ouj4mXdJEWFOMyf5GkzzX7fX6od3tyQxtzyAIH/wBSp2GLwULbGFm2e0MLh3veSfTfd/UKzxR6r6yNKEkazU+TPIofBO4WOYO7keC6ijTlka8bQlJs5a5wGq97R3/lLNi8F6Y8JTpDFDGj3PPDGE1lj3s72uVJOYkXx+C3NIy5ZESxHomc8AcC08DopmWNM5I+OeSameKjj2KTObSXiiPwwVLXNHm0t/6a0tZj7GW5qtoZR8JnjaPQyH9QtOXJz/uM7OH9tAhCEoaCEIQAIQhADa40zaygqKV5w2aJ0ZPQOBH6rGdmWPFLLSytLZ6aV0b29CDr9c/JbcRkLLdt7bJs9tD9twRuNBW4bUhoz2cnXHjx+al8vE7x9EvkxvVfgcU0PBSkFPkBIUDY6iJssBa9rhkbp09FMUcWTgjHguTjx7egxymtoZupdM4KZzwYyrVNSsEenNQ1TAXOIYMhNy4uKGVHRXJ4e9rw5pHYenNbt7LOB93QUxBPR7tP+5dbS3CO2Um5H95UyndijAyXnhw6A/05q17AbPvsdnJq9a6rd2tRni0ng30H1JTvBwvly9E8Y+WRa9FIv8X2V7UJC87sVyiDmHxI/wC5mPVWeNgO64cxlce1iyyV1nhutI0+9W13ad0a7hxvfIgO8geqS2aucV3tkdQ3GXjD2ji144j9fJfT4b5Y1/BP5ONq/wCyTianMbFwxhadQncTQs3QY5PGxaLrsk5ZHolOx01CndsrWPojpIk2kbhSkrMJjM0ZKZFibhDCZiir5O2htk9S84MUZd5nkPnhTxZut3njTiPFUXbCSa9Xek2boCDNUSAzkfhHEZ8hlx8gqppLsl+m3WkWj2O0DqXZQ1Mg79ZO6UHq0YaP/iT6q9prbaOK30MFHTjEMEYjYPABOly7rlTZ2YnjKQIQhZNAhCEACCcDJQeCYXm7UdnoJKyvlEcTPUuPJoHMlB42ktsdyzxQxulme2ONoy5zzgDzJ4LONsPaLbZYJbdbKVlx7QFj3yg9kfIcXfTzKr1xud729rTT0493tzTkRZw0N/iefxH9gcUzrKamoKgWy0feVDu5NVuGSTzDeg6nieGVPedLpHOz+W9fb8CGytzudFWCGAAw5y+OTPd8jxB+fitRt17ikAEjCdOBGFVrLQwUMLY4gd7HeeeLj4lWKmiidguY3PXC5jyur3JrxlaXbJqS6wCPAj0HMlVy+Xmb3eRlC1naEHd3gd31wclTstHRim3g0b3mVEVTGNzutA9FrLd9bKMnJrSMvpbvcbffftOaKOqqoiSROzeaPEYxjHLHBaxsv7QLXeyyCf8AuNY7hFK7uv8A5Xc/I4PgqXfbaJXGppSY6qPVpbpvf6qNpLRSbRwP937OmuUYLiwDEc2OJA/CeqqweSuO0QY8uTFXH8/7NyfuvaWuGQRgg8/ArIr3bqrYC+PrqOJ8thq3APjbr2Tj+HwI5HmNOOpV2V2zr9nqplp2l7R1M07rZn6vh5AHq36jyUptV7SLKYJrfQUguxlaWP3hiE+BPF3oPVdTxqpvcrZZV480bfRP2qvprjSsqKeVskMg7r2/keh8FJtiIxu4wsN2bnvFvrzLbcRMldl1Pq9jh0IJ+uc+K1613V0kDDUBschHeAdvAeAKqy4qXaExcz0ydiGOIS7sbvAprFVxloJ18QUsalhboPqFI0yuanQlK0ngE2kja0EvIwu6isa0HgB5qr7T3C4upHttBYyUg/evGSB/lB0z5p2PHVPQjJklDXbDaiG0R9jAe2r5RiKAa7udA53h0HNP/ZzspLaoZbteMvu9YMv3+MTTrj+Y8T8uSy60V1wsF7+030kFwqGk7xqN5zgTxIPEO5Z1Wq7Ne0ay3gshncaCqOnZ1BAaT0D+HzwmZ5uZ4pdBgU8uT+S5herwHJ4L1QloIQhAAhCEAJTzMghfLM9rI2NLnOdwaBxJWL3e41O299LxvMtsDy2BjtNP4iOp+gwFa/axeJIqKnslKfvq92ZAP8MHAHqfoD1UFbKQ0cDIYRkNGCf4upUXl+R9OeK+SDycjq/pr/0kqyaCy2Y0tHhr3jG83iBwJ8+Q6clUaFjmVInxk65A6KZuYdJNuvOSBk+HQJKGnwOChnJ9r2c/Lu76+ESdJOxxBa7jy5qZppsY4KvRw44BOWCRvwvI9VKq4votxXSXZYTVZGMplVTcVHF03+I5JvY93xOcfVevJsZWRtCVZUtYCQcu5DxVVdXiz1LKhrj2wdvBrOJPL0T2/XNtI4UtK3tax5ADQM7meBPj4KQ2R2Jkrpffbk8kk94u116Dqep4Dkuz+n+DuPqZOpf+yN46yWn+CKdR3vbSvE1RGyOIDDWMbuhjfP8Arr0Ccy0FDayKWgYKqqOjpsZGejRzPifkrbtLXQUFO6221rWRt0lc3iT/AA569SovZ6jG86rkwXAlrfDrj99V9FhlTPS0h16nseWKwtp4w+rGZXcWtPDzPMqwQ0UQ+DeHrlJwp5Fw1WMlsVOr+RSGlc091w9QnBpZd3i1dQnGE8Mw3MKSreyzHjnRES0jj8TseQTOehhc0h4L/MqWmOcplKU3HdMRkiUUraCzSQE1VL941g1BALmj9Qohliob+OzjLaavx3Wg4bJ5HkfA6dFf5iFULvRCjrWvgw1knew3QAg6/orE3S0Li9vTGdp2j2i2KnFNWMfV29mhilzvRt/ynXH1HktX2f2gt20NEKq2VDZG6B7HaPjPRw/YPIlVq2OpNo6D3S4sBqY25bIMZI6jx4ZHkqbdbHddkbo242OQscOTclsreYI59S35KTJinI2l1RZGRwv4NsByvVWdi9rKXaeg34wIayIAT05OS0nmOrT1/Zso4aqGpcvTK5pUto9QhC8PTHbpJ9s+0Wuk+KOkAhZ4YwPzL/krJR0Qxrw5noFWdiB73e7tUuGXSVUh9MuP6q5VZFPaqt4OHNYQPM6LjZ/uytv0QYltO37KrL9690mP948u9OSWii4Lox7rms5BoTuCLKip8noVEezmOHKcMgTmGHhonLIPBMnGUzBHmnUFtTdG2ekDYe/WTaQtxw6ux0HLqSrZVGKkppamoduRRML3u6ALPrFBLtBeJr3WDEQfu0zHcG44H0H1z0XS/T/BWbJytfajGZqESOx2y7g81dyBfM/WQuOozrug9TzPor1X1goKHdhDWvLdyIDgPHHh+eE0p5IoI2tBAaPqoq8VD5zg6F/daP4RzX0nDk1v4RLOXS6IKf7+Uni3OfPxUpaJRGwxO0GctP6JrHCCcgaJzHD4Kl6M09rRPQO5J5G7RQcD5YxgOyOhT2KpIHej9QUio2YmuJMMkSnaaKKbVt/hIXfvjPH/ANKQ8Q+cyHz3prK5IOq24+ElN5akn4GY8ymTj0YvKmdTO66ear10f7xI0N+BgwPElSM5kl+N2nQJpJCnytCpensZ26Z9HUxuiduvactP6K8SPgudDhwyx41bzY7/AEVKdD3tDg8lNWirLIwXE7jvi8HdVjLCrTXyOWTiipX22V2zV0berO7cliO9IGjuyNzrkdD+Ieq1bZi+0u0Voir6U7u93ZIydY3jGWn6ehCr9cI6iE726f4dMqn2KuOxe1rASW2m4kNeM6RuzofQn5OSM+LnPL2O8fNquPo2dC8BB4FC550jHtlXtsW1txttZlmKh5aXc2nOD8i0/NXPadrY4GtjLd2oe0kA8NR/Rc7b7Gi/OjrqCYU1zhGGyfhkHIHHAjkfE+lIo6+6QXYWe9xxxzRYdnOp5jUHGMEnRc7ycTlU17IXvEnDXTJx7c1MnTewn1OwaJGSB4ldJjLHHIITynAOo1C5sz2ahaHcEYOE+jhB5JGmA0UlA0FW4o30UJGe+0+slMNDYqQk1FdIC8f5QcNHkTr/AMKf26gZR0kNNCO5E3dGefj68fVQsbjfPaRc6vO9DQfcRHoRlunqH/RXOOHXQacgvpvHhYcSXs5vkN3b0No6YaZHyUVUfe1Erxjcb3Gfv98VYqv+7UUs3AhuB5ngoERbsMTDzy4+qfFchNTwEYohyTqOJdxR4A0Tlka02Lb2JNiSrY9Es1nglAxZdHqnYgI172Y6JyGI3Fnmb4DUxrgxp6WLgsRyPHAxfEkJIh0Ui5ngknxraoxpoiZIuOPROKFo96dGeErd5o8f3n5JWSPikiDGyKVg70Txg/X+q030aT30PJKficKC2ptH2laKiINzIwdpHp+IcvUZHqri+JrmB7dWuGR5FM5YRl2hzjRKnImaqHPaOvZle/trZiAzPLqmlPYSknU4A3SfNuPXKFV/Z/J9jbf3O0fDBVx9rE3lkd4Y9HOHohc/PHG2jrYb5QmaqVUNuNjm38R1lBKKe5wDDJM4DwNcE8RrwPirghJaTWmMuFa0zGY77dtm5BTbQ0E0XLtWty1/lyPofRWO3bUWGtDS+eKN/Rztw/8ANor/ACwxTRmOaNj4yMFrhkH0VbuOwOzdaXF1ubA52u9TuMf0Gn0Uj8SU9yI+lkj/AIva/kXpX0srQ6CbeB4Y735J3LOykppZ3uaRFG6Qjho0E/oqlL7KbeHF1DdK6nPL4XfUYUZfNiLrabLXVLNp6p8EED3uic5/fGDp8WNeCZjwtUj3lkS7kb+y6Ay0VTVyZdJUVJJceeACfqVoEUfexhVP2XxY2ep8D4nSu/5sforo1uJCPkutmrT0S4p5fcRe0R+6p4G/jcXEeX/kKOlbmY44DACfXM9td428o2DI+v8ARNQN57j1JKdhWpJ873R7GxOGsXLGpwxq9qjMzs8axKtYumNSzGJFWUTjEhGvezTgRrrs/BL5jVA0Ma4cxPHRpNzF6rMvGMnMST2p69qQe3VOmhFQMZGJJse/HLH1bkeiePakomgTDx0Tt9CNaZJ2c9vbGZOrMs+X+i9fHl5GOSQsR3RURHk4EfLH6KR3d6RxPRR0+NsvlcoRnF6JtvtB2drW4HaSCJ/kXbv/AFPohee0z7istE40dFWjUeDgf0QmZMX1NUGG+E6NeQhCgOgCEIQB4onaulfW7NXSmjGXyUsgaBzO6cD5qXQRkL1PT2eNbWjMvZTVMkssMX+HI+M+p3h+avs0e7iRuuNHLLbpDJsDtVLMI3fYtwfvNLBnsnccDxbrpzbjGoWhUt7hrqBskLmyCRvdkYQWkdVXll3qpIYax7mhi4790qX9Mj5afokYxz6pSm78lS/qT+qIhoFSuuiKu+xVjU4jak4wnMYSbeh2NHcbUu1i8Y1LNCmplco8DV7upRrV1urOxiQgWpNzE5LUm4I2eNDORqbyNT6QJtIE6WT2hk8JEDEjT4p08JA6PbnqqZfRJS7FbcezuEnQs1+im44t1u8eJ456Kv73Z129nGWc/JLbQ7SU1voDLUSdk0jGupcejRzP5JOSKqlopw5JmXv0Uj2ikV94s9vh70tRVhwHQFwbn6lCeez621N/2hk2quMRjp4ssomHnyyPAAnXmXFC8y5+D4yNw4eU7ZqaEIUZaCEIQAIQhADS5W6ludHLSV8DJqeQYex3P9QfELK9q9i6rZK31N22fu9VHTsLS+EnBaCQM5GhxnJyOXFa+kK2mhraSalqYxJDMwsew8HA8QmY8jhi8mNWuylbM1Ta+2wS9pvOnhaXOPHeHxZ8c5HopB0Lojr8PIqjVlDdvZ9WyYikrbFI/LJGcYvM/hdw8DjqrZYtpqC6sBpamOR2NY3HdkHmD+mVc3v7pOY44vjRJxgp1GEM93eNDuuzwOn+iWFOR8LgUi6XsfEM7YlmpNrHDi3CUaD0KQ2UShZgylN3RJtyF3k44LI1HDwkXhLOSTwehQjNCDwm0gTxzH9Ei6Dm54amJoTUtjCQHoVwyFznNJHdTuR1OwjGXnqP6qr7RbYW61h0b52zTDTsISHO9TwHr8iqYbfwS3KXyNNvbq+3W2SakndFO57WRuYdeOXY/wCEFKbO+zdtYKe57TV01dJIxsnu7iQBkZw48TjPAYTLZvZu5bW3OG8bQQmC2wnep6V2cycx6dSdTw4LWG8Al58uvtko8fD1yo4hhZBGyKGNscbAA1jRgAdAAhKIUhaCEIQAIQhAAhCEACCMhCEAcPjbI0te0OaRghwyCFS797M7HcnmajEluqM5Dqc93P8ALy9MK7rw81qac9ozUqumjLH7Nbd2TS2XGG5QDgyQjJHk/wDRy5btdtNbABd9lp8D8cIcAR8nD6rVV4E367/7LYp4J9Mzam9qdn3g2sgrqZ/MPY135HP0UtT+0XZuUDNxLM8pIHt/RWupoqSpY5tRSwSjpJGHfmqbtNs9ZI4HPjs9ua/TvNpWA8euFuZi/Rh8p9ktFtvs28ZF5ox/M8j80r/bPZzGftqh/wDdCwy808ENQRFDGwZ4NYAok/71o5dE1+LP5F/XpH0DLtzs0zjeaM/yuLvyCY1PtI2biGRXSSDpHTvP1wswsFHSzzAT00MgzwfGD+a1ewbP2QQNeLPb9/A73urM/PCxWGZNrJVEBP7UrfISy3UFdVuPANDR+pP0Tf8AtFtldTi07MuiY7QSVAccfPdH0WnwU0EAaIYY4x0YwD8kqNQM9Ut5FPwjaxOvlmXs2K2vvQ/2/fG0sLuMMHe06Ybhv1KtGz2wNhsjmyx05qapvCapw4g9QMbo9ArQOa6S6y3S+Rk4Yn0eBoXqEJYwEIQgD//Z"/>
          <p:cNvSpPr>
            <a:spLocks noChangeAspect="1" noChangeArrowheads="1"/>
          </p:cNvSpPr>
          <p:nvPr/>
        </p:nvSpPr>
        <p:spPr bwMode="auto">
          <a:xfrm>
            <a:off x="155575" y="-555625"/>
            <a:ext cx="1266825" cy="1171575"/>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71682" name="AutoShape 2" descr="data:image/jpg;base64,/9j/4AAQSkZJRgABAQAAAQABAAD/2wBDAAkGBwgHBgkIBwgKCgkLDRYPDQwMDRsUFRAWIB0iIiAdHx8kKDQsJCYxJx8fLT0tMTU3Ojo6Iys/RD84QzQ5Ojf/2wBDAQoKCg0MDRoPDxo3JR8lNzc3Nzc3Nzc3Nzc3Nzc3Nzc3Nzc3Nzc3Nzc3Nzc3Nzc3Nzc3Nzc3Nzc3Nzc3Nzc3Nzf/wAARCACnAKcDASIAAhEBAxEB/8QAHAABAAEFAQEAAAAAAAAAAAAAAAYCAwQFBwEI/8QARBAAAQMDAQUEBwUEBwkAAAAAAQACAwQFEQYSITFBURMiYXEHFDKBkbHBI0JSodEVM0NiFiRyg5LC8CVFU4KElKLh8f/EABkBAQADAQEAAAAAAAAAAAAAAAABAgMEBf/EACIRAQACAgICAwADAAAAAAAAAAABAgMREjEEIRMiQTJRYf/aAAwDAQACEQMRAD8A7iiIgIiICIiAiIgIiICIiAiIgIiICIiAiIgIiICIvCgZWNXXCkt8JmramKCIfekeAP8A2sa9XB1DABBH2tVLlsMZOASOJP8AKOJUSp7XNJXetVo/al2f3ohJ3YoG9cbw0fn0yd61pi5RymdQjaTQ6koJ8ertq5m/jZSyFp9+FnU9xpp3BjZC15+7IwsPwcAozVaWvVwG1UamnpXH7lFA1rR4ZdklRe+WTXem43Vdsuov1HH3pKaePEuOeBvz7jnwVuGKerG3Wcr1QLQGu6XUcIj3xTt3Pieclp8+YU8bvWeTHOO2pInb1ERUSIvDjmtVe9QWyyRh1fUtY4jLYmjae7yaPnwQbZFzK5ek95cW2q3jZB3PqHcfcOHxWvOvr/KQ4Ppov5WwZ+ZW2LBfJ/FlkzUx9uuouSQekDUDH5fHSTN6FmyfiCpFbPSJSzENuNI+mPN0bttv6q0+LmidcUR5GOf1OUWLQV9LcIBNRzMljP3mlZSwmJidS1iYmNwIiKEiIiAvHcNy9WHeKn1O11dSOMULnDzA3JEbnQ0UtSJ5qisznad2MOOTW8ceZ+iv3Gvg03aRPLG6erqHtjigj9ueY+yxvh48gCVrLHszVNFTA7TYWja8SBn6BYdZVC467rqiTvU9ipmwQg8PWJhlzvMMwPeV15aatGNWFMlfeo2urLxWT9pvMdvtbCdw38QC53+uHBW9O+keju8vY075PsX4njnZiVrScbQ37wDx54UwsFNs0nrDx9rMM56N5D6rml+sTaf0rVlXSs2GPoY6mXYG7bc5zDnz2cqacL5PjmEz01Gr6WTT+r6S/UsbIqWvndE/sstaZQe9kZ3bQ3+eV2uzVfrtugm4uLcO8xxXNvSdSCb0e2o4zObjC+PrtOLvoVPtMMMdJUxH+HUvb+QKjNblj1P5KI7bleE4Xp4KAelDU77fSttVBLsVNQ0mZw4sj+hPyXLWOU6hNp1G1nWev2wOfb7G9rphlslSN4Yejep8eC5w9z6iZ01RI+SV5y5znZJPieaxYnbhg+avsK9XB42OvufcvOy57z16Xo2tYO6MZ8VeaVYaVdYcuA6r0aar047TM9ro3qppwR0Ugsmm33KLaaVZulhdbapjKkuEJcA5w5DKfNTc137V+K2ttXTV9dbKptRb6l0b8b28Q4eI4ELqOkdWU98h7KQiKtYPtIyePi3qPkoBcaaK27Mee2Y/Oy4EE/ktI2aahrY6ujcWSsdlpH1C8LyIm8/Jp7OHVY4bfQKLSaVvsV7tcdQ3DZPZkZn2XDiFu1ytxERAWk1q9zNKXRzeIp3FbtYF9o/2jZ62i/48D4x5kED81ak6tEkoJ6OKr1qoZK45Lg/5KP0dwe3U2pqR577rrNIepAADfyCxvRTdxBXCCd2y6GUCQHdgHLT8CvfSdRVGmdZs1AyNzrdXub2rgNzZA3ZcD5gAj3r1r6jyomephnHTtFBgUNPs+z2bcfBQqslbLPqS7k5a90dBTH8XZ5Bx/ePeP+VYUGrZ6rT8dNQVVPE8s2RWvcSGM6gAHvY68Mc1FqvUdLDV0+nqaQx09HEJGvmGx2ryQcgHiMZOeecrlx+NauT7LcvSY6pEVbfNNaf2x2dE4XCrz9xkbcNz5nKmOnmuNubPI3ZfUPfOR02iSPywuaWIUhkqblcal+xWShtdcJ/4mT3YY8ct2DjkOQXUbbX01ax/qpcWxu2TmNzMbuGCByWWevH6kL1ZUxUdLNUzu2YoWOkeTyAGSvnG4XCe8XCpuFQ47c8hfg8geA9wwPcuxelqtNHomra12HVD2QjHPLt/5ArizWCOMNHTesaW4+4LV5elcZAV5jliA71dY5en4+bnVw5sfGWW1yuNfgghYrX/AAWwoLZXV5/q1O9zfxuGy0e87l1/JER7lzcJnpItN6jktzgwDIPIDKkddJLdXRS1cbY4w4OLHby4dCo7a9O1NFUR1MtRGHMO5rWk7/NbN1aRgSEbxkEc/Feb5PkV5bx9/wBu3DgnX3XKyioSHObSwtJ3nuDeoddKcQzyFoAiLstx06KSVda3szvUcuM+3neufHntSffuP9b3wxaPXqW09H93kt96bBK77Oo5fzDguyMcHNBHAr5zp53Q1sUrDgseCPcV9AWaf1igieTk7KzvMWnlC9I1GpZyIiosKl/BVIg4J6RLTPozWP7cgiebTcHkybP8N59pp8/aHvC6Np+/WvUNnbR3PsKiORmye1ALJm8ifH9FKbnbaS6Uc1FcIGVFNM3ZkjkGQR/rmuXVfotu1lqHy6RuUb6Vztr1GuJ7v9l4/wBea66565KRTL+dSrrU7TG26B0pQVHrVFaoQ7OQO0e9mfBpJH5LK1FJpuHZlvUNDPNGPs2SQtll8mtwSoJFatbNzHLYmu6uFXC5p/NpWyt+l9T1DgZXUFrjPtGINfJ/4j/MpnFTucmz2w7kai93ejmraURU1O7/AGZaG4DpHcnyAbmj6buq6NZKE0FE2OR/aTvJknk/G87yfLkPALGsOnKSytc+Nz56qT95UynL3eHgPBbgHA3rHLki31r0mHO/TgdnTFL09dYT/heuVv3gEc967V6RrX/SGxOoKWSMT9qx7XOO4YO/PuyovaNBUVJFH+0Z31cjRgtb3GfPJ+KxS53T089VMIqWJ8sh+7G0uP5KT2vRNxnw+ukZSs4lp7z/AIDcPiuiU1LT0cQipIY4Ix92NuP/AKqir0yWp0rakW7aK36YtlBgiDt5B/Em7x9w4BbVwAGBuA4AK44q04qLWtbuUxWK9MO4SFkQY04fK7YbjpzPuGSsOphbLHskYHLHEL2ST1i5SlpyymaGD+27e74DA95VZKqlEbpJPSS9lOTjfhw4OC1MlQXDiSpvcKSGtgMU7QR9082nqFBrjQzUFQYpWkg+w/k4ILYOXZXe9JOJs8Od5wFwijj7WeNnHacAu+aZiMNphBG/ZU/iG2REUJEREBeYQkAZJwPFY0tYxm5uXFBkkK3JNHGO+4Ba+WqkfzAHgsZxzx3oM6a4com+8rBmnkk9t5I6clQVSUFJKoKqcVbcgpcrZVZPirbkFtx3rDuNWyio5qmT2Y2lxHXHAe84Cy3Heo3eaqOuudNa4XbTWSdrU+Abwaff9EF23RSQ0TBN++f35T1c45PzwrziqnHmeKtuKClxWHXUsVXEY5m5HI8weoWS8qhx3INHp+yTm/xxyN2omYLX/iyu30kIhpmRgYwAuVUtS6lrYZI3Ydtgea6rSSGWnjeRjIU7F5ERQCIvCgj131BFTVclO6nrHiMgEwU7pBkjODs5wd61Euq6JnGjun/YSfos7UkD6GrFyiBdEQG1DQM5byd5jf7lbDg4BzHAgjII5hBqZteWuP26S7jyoHrCl9JVlj9qmuvvonD6qRF56n4qhxB4j4oIrJ6VLE049VuhPT1XH1Vh/pZsY4UV0P8A04/VSx0cbvajYfNoWO+jpHZ2qWnPnE39EETf6XrKP93XQ/3bB/mVh/phs/3bbcSPHYH1Urfarc72qGmP901Y8ljtLuNupv8ABhBFnemO18rVWHx22qy70wUTziKz1TjyHat3/kpPJpuzP42+H3Z/VWP6MWZpy2ia0/yuI+qCKT6v1BfCIYIRb4X7tmLLpXeAPL3AKSaatDrbA+ScDt5BjGclo6E9c71s6aipaMYpYGR+IG/48VcJwg8cVbcV64rHnnZG0lxxhBU9yxXyvll7GnYZJDyA4LJoLdW3iQNha6OE8XEbyFPLHpyltsY7gL+p4oNDpzSr+1bVV52ncQMKdRsDGBoGAAvQABgDcvUBERAREQWqmFs8To3jcQoT2TrVWut8v7l+XU7unMs93EeGeina1OoLW240ZaCWSs70b2je1w4EINCSqSVjUlQ6VjmTjYnjOzK3oeo8DxV3OUHpKocQAXE4A4knACwLndmUVM+aKB9TsuDO4O6CfH9MrKig7ZjJKl3aEjIaRhrT4D9coLcdZBNLsROe7l2gHcJ6Z6qtxwcc1VK1my6JzQIQN/IBY8UxnL43ZM0XE/jbycPqom0ROj8VOKtko4qhzsKQcVae/ComnZG0lzsAKzR0lbeJAymY5kR9p5G8oLc1S50gip2mSU8gt7YtKTVTxUXLeM5DOikFh0xTW5gc5u1J1dvKkLWhowBgIMelo4aWIMhYGgeCyURAREQEREBERAXh4L1EER1Rbn0soulIwuLRiZjeLmeHiOI+HNa5koexskbg5rhkEcwp3NE2WMsc3IIUArqR1nuBpjuppnF0J/A7m3yPEeOUGPFS08FaZHNyyU5Zk7mv5jHDeOHw6LNfUjawAcZ7zjwCx5mtljdG8d1wwfDxHitS2nu5q5WmoDYsj7XAxs8ctHzUxr9VtE/jYVk0by3bBAzu45J6eJVuKkMdQyqd9gWHIjaMvfnjtHp4byrrNiHJb35SMOmd7WOg6DyVieoDMve7GOJJVbVi3ZWNLsr2gkgYHTK19RWYf2cI7SU8GgfNe00VZd5RHSNIiJ3yEfJTawaWpqBgfK3al5k71KyP2TS1RXyNqLiTs5yGcgp5RUMFHE1kMYbjoFkMaGABowAqkBERAREQEREBERAREQEREBau/WyO5UMkTx3iO6RxB5FbRMIOYxySxvfT1ORUROw7o4cnDwPzyj5R1wB47gpNqbTv7QcKilc6OdowHN446eSjTdI3Wd5bUVDtj4fJBrqm4NDxHCDJIeDWra2XTNVcZGzV+QziGcgpHZNJ0dvw97WveOZCkjGNY0BoAA6IMSgttPRRBkLAMDjhZqIgIiICIiAiIgIiICIiAiIgIiICIiAmERAREQEREBERAREQEREBERAREQf/2Q=="/>
          <p:cNvSpPr>
            <a:spLocks noChangeAspect="1" noChangeArrowheads="1"/>
          </p:cNvSpPr>
          <p:nvPr/>
        </p:nvSpPr>
        <p:spPr bwMode="auto">
          <a:xfrm>
            <a:off x="155575" y="-623888"/>
            <a:ext cx="1314450" cy="1314451"/>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71684" name="Picture 4" descr="http://t0.gstatic.com/images?q=tbn:ANd9GcRsnmuvGyv_xjl1Fg-UsbxDr5TpqikLUbdCqivuvX0QKf2IMtBcmg"/>
          <p:cNvPicPr>
            <a:picLocks noChangeAspect="1" noChangeArrowheads="1"/>
          </p:cNvPicPr>
          <p:nvPr/>
        </p:nvPicPr>
        <p:blipFill>
          <a:blip r:embed="rId2" cstate="email"/>
          <a:srcRect/>
          <a:stretch>
            <a:fillRect/>
          </a:stretch>
        </p:blipFill>
        <p:spPr bwMode="auto">
          <a:xfrm>
            <a:off x="3563888" y="4454227"/>
            <a:ext cx="2143125" cy="2143125"/>
          </a:xfrm>
          <a:prstGeom prst="rect">
            <a:avLst/>
          </a:prstGeom>
          <a:noFill/>
        </p:spPr>
      </p:pic>
    </p:spTree>
    <p:extLst>
      <p:ext uri="{BB962C8B-B14F-4D97-AF65-F5344CB8AC3E}">
        <p14:creationId xmlns:p14="http://schemas.microsoft.com/office/powerpoint/2010/main" val="163290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dirty="0"/>
              <a:t>Mensajería instantánea</a:t>
            </a:r>
            <a:endParaRPr lang="es-MX" dirty="0"/>
          </a:p>
        </p:txBody>
      </p:sp>
      <p:sp>
        <p:nvSpPr>
          <p:cNvPr id="3" name="2 Marcador de contenido"/>
          <p:cNvSpPr>
            <a:spLocks noGrp="1"/>
          </p:cNvSpPr>
          <p:nvPr>
            <p:ph idx="1"/>
          </p:nvPr>
        </p:nvSpPr>
        <p:spPr/>
        <p:txBody>
          <a:bodyPr/>
          <a:lstStyle/>
          <a:p>
            <a:pPr algn="just"/>
            <a:r>
              <a:rPr lang="es-MX" sz="2800" dirty="0"/>
              <a:t>Es un sistema mediante el cual dos o más personas pueden comunicarse en tiempo real a través de Internet basado en texto </a:t>
            </a:r>
          </a:p>
          <a:p>
            <a:pPr lvl="1" algn="just"/>
            <a:r>
              <a:rPr lang="es-MX" dirty="0"/>
              <a:t>MSN Messenger, Yahoo Messenger, Skype, ICQ, etc.</a:t>
            </a:r>
            <a:endParaRPr lang="es-ES_tradnl" dirty="0"/>
          </a:p>
        </p:txBody>
      </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C6AMgDASIAAhEBAxEB/8QAHAAAAQUBAQEAAAAAAAAAAAAAAAMEBQYHAgEI/8QARBAAAQMDAQUFBQYDBQcFAAAAAQACAwQFESEGEjFBURMiYXGBBxQykaEVI0KxwfBSctEWJFNi4SUzgqLD0vGSk7LC4v/EABoBAAMBAQEBAAAAAAAAAAAAAAADBAIFAQb/xAApEQADAAICAgEDBAIDAAAAAAAAAQIDERIhBEExEyJRBTNhcRShMkKB/9oADAMBAAIRAxEAPwDcEIQgAQhCABCMrzKAPULzIXuUACEIQALzIQSAqP7QNtm2Jot1qAlusw00yIQeBI5k8h6nRaiHb0jNUpW2TO021lq2bh/v0+9ORllPEN6R3pyHiVnFz9ou0V1cW2qGO3U5OjyA95HmRj5AqJtFiqbpX9pWSOqauU78kkp3g3xJ5/sBaVZdnrfQhrjC2ebTMkgBx5DgP3qrvo48S3XbJXlq3pdGae47S3cl0tfdKoE6iN0pb8gcfQL3+yN9i7zIrqw8ctbJkfJbjGRjw5JXebjQYS/8rXxJpYE+2zDKe57WWWUdheKkkcYqolwPhh+foQrRYvam9kjKbaWhMJOnvMDTu+Zbx+RPkr9XQw1ETo6iNsrT+F7QR9VRdo9kKaSJ8lBGObnU7jkH+XofD8ltPHm6qdGG6xvpmi0NbTV9LHU0U8c8EgyySNwIPqE5yFgVnuty2NrPe6EumoHu/vFM93dd/Q/5vnotssN3o75boq+gl34pORGCx3NpHIj98VNlwvG/4KMeVX/ZIoQhJGghCEACEIQAIQhAAvCccivTwVL9om1rrFTMoreQbjUjun/Cbw3vPovG9GLuYl1XwP8AabbO1bPZjneZ6vGRTwnLh/MeDfVUSo9o20dylMdooIomk6BkTpn48+H0UNs3ZW3OrfVXBz5GNdl5c45lcddTx/ValZxBSxiGCNkTBwawAD5BSvyVy4oijJkz9y9IoR2m2/h+8kgnLejqDT6NB+qkrR7VJWPEd8t2G/ilpsgt82O/qtClqG9nwVQ2ltlDdQ73mIGQDuytHfb68/IovyFBqozR3Nb/ALLlarpRXajZV2+ds0L9N5p4HoRyPgU9WA2y4XDZC7vmptWsduzQ57srR+9DyW4We5U12t0FfRv3oZ27wzoR4EciOBVEWrW0N8fyFmWvaGe1t8i2esdTXyAOkaA2GMnG/IfhH75ArGbVSz1Mr7nXudLV1Li/fdxwf6qye1WtN02ooLGxx7GBvayj/M7/API+pScMODoF1vExqZ5P2J8jJutfgmtlomRU8jxo9z90+QHBWSF+AqvbJfd3lrvgfz6KdilBaCDoeBWss7ZLN6ZMRSjCUMwwoxkui67bRSPF2VLN0OZpcpnM7x/0Xj5dOKZVVS2NmSe9yHVOx49CcmXZU73SxmunAAw45I8xr9SUx2PvD9kdpW08ziLXXuDXZ4Ru4B3ocA+B8ApepjMj3vfqXHJUDtHQCpt0uB34/vGny4/RVVCuOLPMeTT2bmDlequez67OvOylFUyHMzG9jKermaZ9QAfVWNcZrT0dVPa2CEIXh6CEIQAIQhAHMjgxhc4gADJJ5BYFW1b79eay6SBxEspEW9+Fg0aPlj5lbZtO8x7OXSRvxNpJSCP5CsasUA9wiI55P1Km8m+E7Ob+oNtKUStleaUmMg7rjn1VkpqsDGHKDhh0wU9ihcOBK4tXutoz4+4nRMOrSRgvKj6yrbhxJXHZP/iKbTQnXJyvKtv5HXdaK9cYTUSyTOb8R4HpwVj9klwkp7hX2WQ/dlvvEIPLgHfm1R88GRjkuNlMw+0K2hox2kUgdjpuE/ouj4mXdJEWFOMyf5GkzzX7fX6od3tyQxtzyAIH/wBSp2GLwULbGFm2e0MLh3veSfTfd/UKzxR6r6yNKEkazU+TPIofBO4WOYO7keC6ijTlka8bQlJs5a5wGq97R3/lLNi8F6Y8JTpDFDGj3PPDGE1lj3s72uVJOYkXx+C3NIy5ZESxHomc8AcC08DopmWNM5I+OeSameKjj2KTObSXiiPwwVLXNHm0t/6a0tZj7GW5qtoZR8JnjaPQyH9QtOXJz/uM7OH9tAhCEoaCEIQAIQhADa40zaygqKV5w2aJ0ZPQOBH6rGdmWPFLLSytLZ6aV0b29CDr9c/JbcRkLLdt7bJs9tD9twRuNBW4bUhoz2cnXHjx+al8vE7x9EvkxvVfgcU0PBSkFPkBIUDY6iJssBa9rhkbp09FMUcWTgjHguTjx7egxymtoZupdM4KZzwYyrVNSsEenNQ1TAXOIYMhNy4uKGVHRXJ4e9rw5pHYenNbt7LOB93QUxBPR7tP+5dbS3CO2Um5H95UyndijAyXnhw6A/05q17AbPvsdnJq9a6rd2tRni0ng30H1JTvBwvly9E8Y+WRa9FIv8X2V7UJC87sVyiDmHxI/wC5mPVWeNgO64cxlce1iyyV1nhutI0+9W13ad0a7hxvfIgO8geqS2aucV3tkdQ3GXjD2ji144j9fJfT4b5Y1/BP5ONq/wCyTianMbFwxhadQncTQs3QY5PGxaLrsk5ZHolOx01CndsrWPojpIk2kbhSkrMJjM0ZKZFibhDCZiir5O2htk9S84MUZd5nkPnhTxZut3njTiPFUXbCSa9Xek2boCDNUSAzkfhHEZ8hlx8gqppLsl+m3WkWj2O0DqXZQ1Mg79ZO6UHq0YaP/iT6q9prbaOK30MFHTjEMEYjYPABOly7rlTZ2YnjKQIQhZNAhCEACCcDJQeCYXm7UdnoJKyvlEcTPUuPJoHMlB42ktsdyzxQxulme2ONoy5zzgDzJ4LONsPaLbZYJbdbKVlx7QFj3yg9kfIcXfTzKr1xud729rTT0493tzTkRZw0N/iefxH9gcUzrKamoKgWy0feVDu5NVuGSTzDeg6nieGVPedLpHOz+W9fb8CGytzudFWCGAAw5y+OTPd8jxB+fitRt17ikAEjCdOBGFVrLQwUMLY4gd7HeeeLj4lWKmiidguY3PXC5jyur3JrxlaXbJqS6wCPAj0HMlVy+Xmb3eRlC1naEHd3gd31wclTstHRim3g0b3mVEVTGNzutA9FrLd9bKMnJrSMvpbvcbffftOaKOqqoiSROzeaPEYxjHLHBaxsv7QLXeyyCf8AuNY7hFK7uv8A5Xc/I4PgqXfbaJXGppSY6qPVpbpvf6qNpLRSbRwP937OmuUYLiwDEc2OJA/CeqqweSuO0QY8uTFXH8/7NyfuvaWuGQRgg8/ArIr3bqrYC+PrqOJ8thq3APjbr2Tj+HwI5HmNOOpV2V2zr9nqplp2l7R1M07rZn6vh5AHq36jyUptV7SLKYJrfQUguxlaWP3hiE+BPF3oPVdTxqpvcrZZV480bfRP2qvprjSsqKeVskMg7r2/keh8FJtiIxu4wsN2bnvFvrzLbcRMldl1Pq9jh0IJ+uc+K1613V0kDDUBschHeAdvAeAKqy4qXaExcz0ydiGOIS7sbvAprFVxloJ18QUsalhboPqFI0yuanQlK0ngE2kja0EvIwu6isa0HgB5qr7T3C4upHttBYyUg/evGSB/lB0z5p2PHVPQjJklDXbDaiG0R9jAe2r5RiKAa7udA53h0HNP/ZzspLaoZbteMvu9YMv3+MTTrj+Y8T8uSy60V1wsF7+030kFwqGk7xqN5zgTxIPEO5Z1Wq7Ne0ay3gshncaCqOnZ1BAaT0D+HzwmZ5uZ4pdBgU8uT+S5herwHJ4L1QloIQhAAhCEAJTzMghfLM9rI2NLnOdwaBxJWL3e41O299LxvMtsDy2BjtNP4iOp+gwFa/axeJIqKnslKfvq92ZAP8MHAHqfoD1UFbKQ0cDIYRkNGCf4upUXl+R9OeK+SDycjq/pr/0kqyaCy2Y0tHhr3jG83iBwJ8+Q6clUaFjmVInxk65A6KZuYdJNuvOSBk+HQJKGnwOChnJ9r2c/Lu76+ESdJOxxBa7jy5qZppsY4KvRw44BOWCRvwvI9VKq4votxXSXZYTVZGMplVTcVHF03+I5JvY93xOcfVevJsZWRtCVZUtYCQcu5DxVVdXiz1LKhrj2wdvBrOJPL0T2/XNtI4UtK3tax5ADQM7meBPj4KQ2R2Jkrpffbk8kk94u116Dqep4Dkuz+n+DuPqZOpf+yN46yWn+CKdR3vbSvE1RGyOIDDWMbuhjfP8Arr0Ccy0FDayKWgYKqqOjpsZGejRzPifkrbtLXQUFO6221rWRt0lc3iT/AA569SovZ6jG86rkwXAlrfDrj99V9FhlTPS0h16nseWKwtp4w+rGZXcWtPDzPMqwQ0UQ+DeHrlJwp5Fw1WMlsVOr+RSGlc091w9QnBpZd3i1dQnGE8Mw3MKSreyzHjnRES0jj8TseQTOehhc0h4L/MqWmOcplKU3HdMRkiUUraCzSQE1VL941g1BALmj9Qohliob+OzjLaavx3Wg4bJ5HkfA6dFf5iFULvRCjrWvgw1knew3QAg6/orE3S0Li9vTGdp2j2i2KnFNWMfV29mhilzvRt/ynXH1HktX2f2gt20NEKq2VDZG6B7HaPjPRw/YPIlVq2OpNo6D3S4sBqY25bIMZI6jx4ZHkqbdbHddkbo242OQscOTclsreYI59S35KTJinI2l1RZGRwv4NsByvVWdi9rKXaeg34wIayIAT05OS0nmOrT1/Zso4aqGpcvTK5pUto9QhC8PTHbpJ9s+0Wuk+KOkAhZ4YwPzL/krJR0Qxrw5noFWdiB73e7tUuGXSVUh9MuP6q5VZFPaqt4OHNYQPM6LjZ/uytv0QYltO37KrL9690mP948u9OSWii4Lox7rms5BoTuCLKip8noVEezmOHKcMgTmGHhonLIPBMnGUzBHmnUFtTdG2ekDYe/WTaQtxw6ux0HLqSrZVGKkppamoduRRML3u6ALPrFBLtBeJr3WDEQfu0zHcG44H0H1z0XS/T/BWbJytfajGZqESOx2y7g81dyBfM/WQuOozrug9TzPor1X1goKHdhDWvLdyIDgPHHh+eE0p5IoI2tBAaPqoq8VD5zg6F/daP4RzX0nDk1v4RLOXS6IKf7+Uni3OfPxUpaJRGwxO0GctP6JrHCCcgaJzHD4Kl6M09rRPQO5J5G7RQcD5YxgOyOhT2KpIHej9QUio2YmuJMMkSnaaKKbVt/hIXfvjPH/ANKQ8Q+cyHz3prK5IOq24+ElN5akn4GY8ymTj0YvKmdTO66ear10f7xI0N+BgwPElSM5kl+N2nQJpJCnytCpensZ26Z9HUxuiduvactP6K8SPgudDhwyx41bzY7/AEVKdD3tDg8lNWirLIwXE7jvi8HdVjLCrTXyOWTiipX22V2zV0berO7cliO9IGjuyNzrkdD+Ieq1bZi+0u0Voir6U7u93ZIydY3jGWn6ehCr9cI6iE726f4dMqn2KuOxe1rASW2m4kNeM6RuzofQn5OSM+LnPL2O8fNquPo2dC8BB4FC550jHtlXtsW1txttZlmKh5aXc2nOD8i0/NXPadrY4GtjLd2oe0kA8NR/Rc7b7Gi/OjrqCYU1zhGGyfhkHIHHAjkfE+lIo6+6QXYWe9xxxzRYdnOp5jUHGMEnRc7ycTlU17IXvEnDXTJx7c1MnTewn1OwaJGSB4ldJjLHHIITynAOo1C5sz2ahaHcEYOE+jhB5JGmA0UlA0FW4o30UJGe+0+slMNDYqQk1FdIC8f5QcNHkTr/AMKf26gZR0kNNCO5E3dGefj68fVQsbjfPaRc6vO9DQfcRHoRlunqH/RXOOHXQacgvpvHhYcSXs5vkN3b0No6YaZHyUVUfe1Erxjcb3Gfv98VYqv+7UUs3AhuB5ngoERbsMTDzy4+qfFchNTwEYohyTqOJdxR4A0Tlka02Lb2JNiSrY9Es1nglAxZdHqnYgI172Y6JyGI3Fnmb4DUxrgxp6WLgsRyPHAxfEkJIh0Ui5ngknxraoxpoiZIuOPROKFo96dGeErd5o8f3n5JWSPikiDGyKVg70Txg/X+q030aT30PJKficKC2ptH2laKiINzIwdpHp+IcvUZHqri+JrmB7dWuGR5FM5YRl2hzjRKnImaqHPaOvZle/trZiAzPLqmlPYSknU4A3SfNuPXKFV/Z/J9jbf3O0fDBVx9rE3lkd4Y9HOHohc/PHG2jrYb5QmaqVUNuNjm38R1lBKKe5wDDJM4DwNcE8RrwPirghJaTWmMuFa0zGY77dtm5BTbQ0E0XLtWty1/lyPofRWO3bUWGtDS+eKN/Rztw/8ANor/ACwxTRmOaNj4yMFrhkH0VbuOwOzdaXF1ubA52u9TuMf0Gn0Uj8SU9yI+lkj/AIva/kXpX0srQ6CbeB4Y735J3LOykppZ3uaRFG6Qjho0E/oqlL7KbeHF1DdK6nPL4XfUYUZfNiLrabLXVLNp6p8EED3uic5/fGDp8WNeCZjwtUj3lkS7kb+y6Ay0VTVyZdJUVJJceeACfqVoEUfexhVP2XxY2ep8D4nSu/5sforo1uJCPkutmrT0S4p5fcRe0R+6p4G/jcXEeX/kKOlbmY44DACfXM9td428o2DI+v8ARNQN57j1JKdhWpJ873R7GxOGsXLGpwxq9qjMzs8axKtYumNSzGJFWUTjEhGvezTgRrrs/BL5jVA0Ma4cxPHRpNzF6rMvGMnMST2p69qQe3VOmhFQMZGJJse/HLH1bkeiePakomgTDx0Tt9CNaZJ2c9vbGZOrMs+X+i9fHl5GOSQsR3RURHk4EfLH6KR3d6RxPRR0+NsvlcoRnF6JtvtB2drW4HaSCJ/kXbv/AFPohee0z7istE40dFWjUeDgf0QmZMX1NUGG+E6NeQhCgOgCEIQB4onaulfW7NXSmjGXyUsgaBzO6cD5qXQRkL1PT2eNbWjMvZTVMkssMX+HI+M+p3h+avs0e7iRuuNHLLbpDJsDtVLMI3fYtwfvNLBnsnccDxbrpzbjGoWhUt7hrqBskLmyCRvdkYQWkdVXll3qpIYax7mhi4790qX9Mj5afokYxz6pSm78lS/qT+qIhoFSuuiKu+xVjU4jak4wnMYSbeh2NHcbUu1i8Y1LNCmplco8DV7upRrV1urOxiQgWpNzE5LUm4I2eNDORqbyNT6QJtIE6WT2hk8JEDEjT4p08JA6PbnqqZfRJS7FbcezuEnQs1+im44t1u8eJ456Kv73Z129nGWc/JLbQ7SU1voDLUSdk0jGupcejRzP5JOSKqlopw5JmXv0Uj2ikV94s9vh70tRVhwHQFwbn6lCeez621N/2hk2quMRjp4ssomHnyyPAAnXmXFC8y5+D4yNw4eU7ZqaEIUZaCEIQAIQhADS5W6ludHLSV8DJqeQYex3P9QfELK9q9i6rZK31N22fu9VHTsLS+EnBaCQM5GhxnJyOXFa+kK2mhraSalqYxJDMwsew8HA8QmY8jhi8mNWuylbM1Ta+2wS9pvOnhaXOPHeHxZ8c5HopB0Lojr8PIqjVlDdvZ9WyYikrbFI/LJGcYvM/hdw8DjqrZYtpqC6sBpamOR2NY3HdkHmD+mVc3v7pOY44vjRJxgp1GEM93eNDuuzwOn+iWFOR8LgUi6XsfEM7YlmpNrHDi3CUaD0KQ2UShZgylN3RJtyF3k44LI1HDwkXhLOSTwehQjNCDwm0gTxzH9Ei6Dm54amJoTUtjCQHoVwyFznNJHdTuR1OwjGXnqP6qr7RbYW61h0b52zTDTsISHO9TwHr8iqYbfwS3KXyNNvbq+3W2SakndFO57WRuYdeOXY/wCEFKbO+zdtYKe57TV01dJIxsnu7iQBkZw48TjPAYTLZvZu5bW3OG8bQQmC2wnep6V2cycx6dSdTw4LWG8Al58uvtko8fD1yo4hhZBGyKGNscbAA1jRgAdAAhKIUhaCEIQAIQhAAhCEACCMhCEAcPjbI0te0OaRghwyCFS797M7HcnmajEluqM5Dqc93P8ALy9MK7rw81qac9ozUqumjLH7Nbd2TS2XGG5QDgyQjJHk/wDRy5btdtNbABd9lp8D8cIcAR8nD6rVV4E367/7LYp4J9Mzam9qdn3g2sgrqZ/MPY135HP0UtT+0XZuUDNxLM8pIHt/RWupoqSpY5tRSwSjpJGHfmqbtNs9ZI4HPjs9ua/TvNpWA8euFuZi/Rh8p9ktFtvs28ZF5ox/M8j80r/bPZzGftqh/wDdCwy808ENQRFDGwZ4NYAok/71o5dE1+LP5F/XpH0DLtzs0zjeaM/yuLvyCY1PtI2biGRXSSDpHTvP1wswsFHSzzAT00MgzwfGD+a1ewbP2QQNeLPb9/A73urM/PCxWGZNrJVEBP7UrfISy3UFdVuPANDR+pP0Tf8AtFtldTi07MuiY7QSVAccfPdH0WnwU0EAaIYY4x0YwD8kqNQM9Ut5FPwjaxOvlmXs2K2vvQ/2/fG0sLuMMHe06Ybhv1KtGz2wNhsjmyx05qapvCapw4g9QMbo9ArQOa6S6y3S+Rk4Yn0eBoXqEJYwEIQgD//Z"/>
          <p:cNvSpPr>
            <a:spLocks noChangeAspect="1" noChangeArrowheads="1"/>
          </p:cNvSpPr>
          <p:nvPr/>
        </p:nvSpPr>
        <p:spPr bwMode="auto">
          <a:xfrm>
            <a:off x="155575" y="-555625"/>
            <a:ext cx="1266825" cy="1171575"/>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sp>
        <p:nvSpPr>
          <p:cNvPr id="1028" name="AutoShape 4" descr="data:image/jpg;base64,/9j/4AAQSkZJRgABAQAAAQABAAD/2wBDAAkGBwgHBgkIBwgKCgkLDRYPDQwMDRsUFRAWIB0iIiAdHx8kKDQsJCYxJx8fLT0tMTU3Ojo6Iys/RD84QzQ5Ojf/2wBDAQoKCg0MDRoPDxo3JR8lNzc3Nzc3Nzc3Nzc3Nzc3Nzc3Nzc3Nzc3Nzc3Nzc3Nzc3Nzc3Nzc3Nzc3Nzc3Nzc3Nzf/wAARCAC6AMgDASIAAhEBAxEB/8QAHAAAAQUBAQEAAAAAAAAAAAAAAAMEBQYHAgEI/8QARBAAAQMDAQUFBQYDBQcFAAAAAQACAwQFESEGEjFBURMiYXGBBxQykaEVI0KxwfBSctEWJFNi4SUzgqLD0vGSk7LC4v/EABoBAAMBAQEBAAAAAAAAAAAAAAADBAIFAQb/xAApEQADAAICAgEDBAIDAAAAAAAAAQIDERIhBEExEyJRBTNhcRShMkKB/9oADAMBAAIRAxEAPwDcEIQgAQhCABCMrzKAPULzIXuUACEIQALzIQSAqP7QNtm2Jot1qAlusw00yIQeBI5k8h6nRaiHb0jNUpW2TO021lq2bh/v0+9ORllPEN6R3pyHiVnFz9ou0V1cW2qGO3U5OjyA95HmRj5AqJtFiqbpX9pWSOqauU78kkp3g3xJ5/sBaVZdnrfQhrjC2ebTMkgBx5DgP3qrvo48S3XbJXlq3pdGae47S3cl0tfdKoE6iN0pb8gcfQL3+yN9i7zIrqw8ctbJkfJbjGRjw5JXebjQYS/8rXxJpYE+2zDKe57WWWUdheKkkcYqolwPhh+foQrRYvam9kjKbaWhMJOnvMDTu+Zbx+RPkr9XQw1ETo6iNsrT+F7QR9VRdo9kKaSJ8lBGObnU7jkH+XofD8ltPHm6qdGG6xvpmi0NbTV9LHU0U8c8EgyySNwIPqE5yFgVnuty2NrPe6EumoHu/vFM93dd/Q/5vnotssN3o75boq+gl34pORGCx3NpHIj98VNlwvG/4KMeVX/ZIoQhJGghCEACEIQAIQhAAvCccivTwVL9om1rrFTMoreQbjUjun/Cbw3vPovG9GLuYl1XwP8AabbO1bPZjneZ6vGRTwnLh/MeDfVUSo9o20dylMdooIomk6BkTpn48+H0UNs3ZW3OrfVXBz5GNdl5c45lcddTx/ValZxBSxiGCNkTBwawAD5BSvyVy4oijJkz9y9IoR2m2/h+8kgnLejqDT6NB+qkrR7VJWPEd8t2G/ilpsgt82O/qtClqG9nwVQ2ltlDdQ73mIGQDuytHfb68/IovyFBqozR3Nb/ALLlarpRXajZV2+ds0L9N5p4HoRyPgU9WA2y4XDZC7vmptWsduzQ57srR+9DyW4We5U12t0FfRv3oZ27wzoR4EciOBVEWrW0N8fyFmWvaGe1t8i2esdTXyAOkaA2GMnG/IfhH75ArGbVSz1Mr7nXudLV1Li/fdxwf6qye1WtN02ooLGxx7GBvayj/M7/API+pScMODoF1vExqZ5P2J8jJutfgmtlomRU8jxo9z90+QHBWSF+AqvbJfd3lrvgfz6KdilBaCDoeBWss7ZLN6ZMRSjCUMwwoxkui67bRSPF2VLN0OZpcpnM7x/0Xj5dOKZVVS2NmSe9yHVOx49CcmXZU73SxmunAAw45I8xr9SUx2PvD9kdpW08ziLXXuDXZ4Ru4B3ocA+B8ApepjMj3vfqXHJUDtHQCpt0uB34/vGny4/RVVCuOLPMeTT2bmDlequez67OvOylFUyHMzG9jKermaZ9QAfVWNcZrT0dVPa2CEIXh6CEIQAIQhAHMjgxhc4gADJJ5BYFW1b79eay6SBxEspEW9+Fg0aPlj5lbZtO8x7OXSRvxNpJSCP5CsasUA9wiI55P1Km8m+E7Ob+oNtKUStleaUmMg7rjn1VkpqsDGHKDhh0wU9ihcOBK4tXutoz4+4nRMOrSRgvKj6yrbhxJXHZP/iKbTQnXJyvKtv5HXdaK9cYTUSyTOb8R4HpwVj9klwkp7hX2WQ/dlvvEIPLgHfm1R88GRjkuNlMw+0K2hox2kUgdjpuE/ouj4mXdJEWFOMyf5GkzzX7fX6od3tyQxtzyAIH/wBSp2GLwULbGFm2e0MLh3veSfTfd/UKzxR6r6yNKEkazU+TPIofBO4WOYO7keC6ijTlka8bQlJs5a5wGq97R3/lLNi8F6Y8JTpDFDGj3PPDGE1lj3s72uVJOYkXx+C3NIy5ZESxHomc8AcC08DopmWNM5I+OeSameKjj2KTObSXiiPwwVLXNHm0t/6a0tZj7GW5qtoZR8JnjaPQyH9QtOXJz/uM7OH9tAhCEoaCEIQAIQhADa40zaygqKV5w2aJ0ZPQOBH6rGdmWPFLLSytLZ6aV0b29CDr9c/JbcRkLLdt7bJs9tD9twRuNBW4bUhoz2cnXHjx+al8vE7x9EvkxvVfgcU0PBSkFPkBIUDY6iJssBa9rhkbp09FMUcWTgjHguTjx7egxymtoZupdM4KZzwYyrVNSsEenNQ1TAXOIYMhNy4uKGVHRXJ4e9rw5pHYenNbt7LOB93QUxBPR7tP+5dbS3CO2Um5H95UyndijAyXnhw6A/05q17AbPvsdnJq9a6rd2tRni0ng30H1JTvBwvly9E8Y+WRa9FIv8X2V7UJC87sVyiDmHxI/wC5mPVWeNgO64cxlce1iyyV1nhutI0+9W13ad0a7hxvfIgO8geqS2aucV3tkdQ3GXjD2ji144j9fJfT4b5Y1/BP5ONq/wCyTianMbFwxhadQncTQs3QY5PGxaLrsk5ZHolOx01CndsrWPojpIk2kbhSkrMJjM0ZKZFibhDCZiir5O2htk9S84MUZd5nkPnhTxZut3njTiPFUXbCSa9Xek2boCDNUSAzkfhHEZ8hlx8gqppLsl+m3WkWj2O0DqXZQ1Mg79ZO6UHq0YaP/iT6q9prbaOK30MFHTjEMEYjYPABOly7rlTZ2YnjKQIQhZNAhCEACCcDJQeCYXm7UdnoJKyvlEcTPUuPJoHMlB42ktsdyzxQxulme2ONoy5zzgDzJ4LONsPaLbZYJbdbKVlx7QFj3yg9kfIcXfTzKr1xud729rTT0493tzTkRZw0N/iefxH9gcUzrKamoKgWy0feVDu5NVuGSTzDeg6nieGVPedLpHOz+W9fb8CGytzudFWCGAAw5y+OTPd8jxB+fitRt17ikAEjCdOBGFVrLQwUMLY4gd7HeeeLj4lWKmiidguY3PXC5jyur3JrxlaXbJqS6wCPAj0HMlVy+Xmb3eRlC1naEHd3gd31wclTstHRim3g0b3mVEVTGNzutA9FrLd9bKMnJrSMvpbvcbffftOaKOqqoiSROzeaPEYxjHLHBaxsv7QLXeyyCf8AuNY7hFK7uv8A5Xc/I4PgqXfbaJXGppSY6qPVpbpvf6qNpLRSbRwP937OmuUYLiwDEc2OJA/CeqqweSuO0QY8uTFXH8/7NyfuvaWuGQRgg8/ArIr3bqrYC+PrqOJ8thq3APjbr2Tj+HwI5HmNOOpV2V2zr9nqplp2l7R1M07rZn6vh5AHq36jyUptV7SLKYJrfQUguxlaWP3hiE+BPF3oPVdTxqpvcrZZV480bfRP2qvprjSsqKeVskMg7r2/keh8FJtiIxu4wsN2bnvFvrzLbcRMldl1Pq9jh0IJ+uc+K1613V0kDDUBschHeAdvAeAKqy4qXaExcz0ydiGOIS7sbvAprFVxloJ18QUsalhboPqFI0yuanQlK0ngE2kja0EvIwu6isa0HgB5qr7T3C4upHttBYyUg/evGSB/lB0z5p2PHVPQjJklDXbDaiG0R9jAe2r5RiKAa7udA53h0HNP/ZzspLaoZbteMvu9YMv3+MTTrj+Y8T8uSy60V1wsF7+030kFwqGk7xqN5zgTxIPEO5Z1Wq7Ne0ay3gshncaCqOnZ1BAaT0D+HzwmZ5uZ4pdBgU8uT+S5herwHJ4L1QloIQhAAhCEAJTzMghfLM9rI2NLnOdwaBxJWL3e41O299LxvMtsDy2BjtNP4iOp+gwFa/axeJIqKnslKfvq92ZAP8MHAHqfoD1UFbKQ0cDIYRkNGCf4upUXl+R9OeK+SDycjq/pr/0kqyaCy2Y0tHhr3jG83iBwJ8+Q6clUaFjmVInxk65A6KZuYdJNuvOSBk+HQJKGnwOChnJ9r2c/Lu76+ESdJOxxBa7jy5qZppsY4KvRw44BOWCRvwvI9VKq4votxXSXZYTVZGMplVTcVHF03+I5JvY93xOcfVevJsZWRtCVZUtYCQcu5DxVVdXiz1LKhrj2wdvBrOJPL0T2/XNtI4UtK3tax5ADQM7meBPj4KQ2R2Jkrpffbk8kk94u116Dqep4Dkuz+n+DuPqZOpf+yN46yWn+CKdR3vbSvE1RGyOIDDWMbuhjfP8Arr0Ccy0FDayKWgYKqqOjpsZGejRzPifkrbtLXQUFO6221rWRt0lc3iT/AA569SovZ6jG86rkwXAlrfDrj99V9FhlTPS0h16nseWKwtp4w+rGZXcWtPDzPMqwQ0UQ+DeHrlJwp5Fw1WMlsVOr+RSGlc091w9QnBpZd3i1dQnGE8Mw3MKSreyzHjnRES0jj8TseQTOehhc0h4L/MqWmOcplKU3HdMRkiUUraCzSQE1VL941g1BALmj9Qohliob+OzjLaavx3Wg4bJ5HkfA6dFf5iFULvRCjrWvgw1knew3QAg6/orE3S0Li9vTGdp2j2i2KnFNWMfV29mhilzvRt/ynXH1HktX2f2gt20NEKq2VDZG6B7HaPjPRw/YPIlVq2OpNo6D3S4sBqY25bIMZI6jx4ZHkqbdbHddkbo242OQscOTclsreYI59S35KTJinI2l1RZGRwv4NsByvVWdi9rKXaeg34wIayIAT05OS0nmOrT1/Zso4aqGpcvTK5pUto9QhC8PTHbpJ9s+0Wuk+KOkAhZ4YwPzL/krJR0Qxrw5noFWdiB73e7tUuGXSVUh9MuP6q5VZFPaqt4OHNYQPM6LjZ/uytv0QYltO37KrL9690mP948u9OSWii4Lox7rms5BoTuCLKip8noVEezmOHKcMgTmGHhonLIPBMnGUzBHmnUFtTdG2ekDYe/WTaQtxw6ux0HLqSrZVGKkppamoduRRML3u6ALPrFBLtBeJr3WDEQfu0zHcG44H0H1z0XS/T/BWbJytfajGZqESOx2y7g81dyBfM/WQuOozrug9TzPor1X1goKHdhDWvLdyIDgPHHh+eE0p5IoI2tBAaPqoq8VD5zg6F/daP4RzX0nDk1v4RLOXS6IKf7+Uni3OfPxUpaJRGwxO0GctP6JrHCCcgaJzHD4Kl6M09rRPQO5J5G7RQcD5YxgOyOhT2KpIHej9QUio2YmuJMMkSnaaKKbVt/hIXfvjPH/ANKQ8Q+cyHz3prK5IOq24+ElN5akn4GY8ymTj0YvKmdTO66ear10f7xI0N+BgwPElSM5kl+N2nQJpJCnytCpensZ26Z9HUxuiduvactP6K8SPgudDhwyx41bzY7/AEVKdD3tDg8lNWirLIwXE7jvi8HdVjLCrTXyOWTiipX22V2zV0berO7cliO9IGjuyNzrkdD+Ieq1bZi+0u0Voir6U7u93ZIydY3jGWn6ehCr9cI6iE726f4dMqn2KuOxe1rASW2m4kNeM6RuzofQn5OSM+LnPL2O8fNquPo2dC8BB4FC550jHtlXtsW1txttZlmKh5aXc2nOD8i0/NXPadrY4GtjLd2oe0kA8NR/Rc7b7Gi/OjrqCYU1zhGGyfhkHIHHAjkfE+lIo6+6QXYWe9xxxzRYdnOp5jUHGMEnRc7ycTlU17IXvEnDXTJx7c1MnTewn1OwaJGSB4ldJjLHHIITynAOo1C5sz2ahaHcEYOE+jhB5JGmA0UlA0FW4o30UJGe+0+slMNDYqQk1FdIC8f5QcNHkTr/AMKf26gZR0kNNCO5E3dGefj68fVQsbjfPaRc6vO9DQfcRHoRlunqH/RXOOHXQacgvpvHhYcSXs5vkN3b0No6YaZHyUVUfe1Erxjcb3Gfv98VYqv+7UUs3AhuB5ngoERbsMTDzy4+qfFchNTwEYohyTqOJdxR4A0Tlka02Lb2JNiSrY9Es1nglAxZdHqnYgI172Y6JyGI3Fnmb4DUxrgxp6WLgsRyPHAxfEkJIh0Ui5ngknxraoxpoiZIuOPROKFo96dGeErd5o8f3n5JWSPikiDGyKVg70Txg/X+q030aT30PJKficKC2ptH2laKiINzIwdpHp+IcvUZHqri+JrmB7dWuGR5FM5YRl2hzjRKnImaqHPaOvZle/trZiAzPLqmlPYSknU4A3SfNuPXKFV/Z/J9jbf3O0fDBVx9rE3lkd4Y9HOHohc/PHG2jrYb5QmaqVUNuNjm38R1lBKKe5wDDJM4DwNcE8RrwPirghJaTWmMuFa0zGY77dtm5BTbQ0E0XLtWty1/lyPofRWO3bUWGtDS+eKN/Rztw/8ANor/ACwxTRmOaNj4yMFrhkH0VbuOwOzdaXF1ubA52u9TuMf0Gn0Uj8SU9yI+lkj/AIva/kXpX0srQ6CbeB4Y735J3LOykppZ3uaRFG6Qjho0E/oqlL7KbeHF1DdK6nPL4XfUYUZfNiLrabLXVLNp6p8EED3uic5/fGDp8WNeCZjwtUj3lkS7kb+y6Ay0VTVyZdJUVJJceeACfqVoEUfexhVP2XxY2ep8D4nSu/5sforo1uJCPkutmrT0S4p5fcRe0R+6p4G/jcXEeX/kKOlbmY44DACfXM9td428o2DI+v8ARNQN57j1JKdhWpJ873R7GxOGsXLGpwxq9qjMzs8axKtYumNSzGJFWUTjEhGvezTgRrrs/BL5jVA0Ma4cxPHRpNzF6rMvGMnMST2p69qQe3VOmhFQMZGJJse/HLH1bkeiePakomgTDx0Tt9CNaZJ2c9vbGZOrMs+X+i9fHl5GOSQsR3RURHk4EfLH6KR3d6RxPRR0+NsvlcoRnF6JtvtB2drW4HaSCJ/kXbv/AFPohee0z7istE40dFWjUeDgf0QmZMX1NUGG+E6NeQhCgOgCEIQB4onaulfW7NXSmjGXyUsgaBzO6cD5qXQRkL1PT2eNbWjMvZTVMkssMX+HI+M+p3h+avs0e7iRuuNHLLbpDJsDtVLMI3fYtwfvNLBnsnccDxbrpzbjGoWhUt7hrqBskLmyCRvdkYQWkdVXll3qpIYax7mhi4790qX9Mj5afokYxz6pSm78lS/qT+qIhoFSuuiKu+xVjU4jak4wnMYSbeh2NHcbUu1i8Y1LNCmplco8DV7upRrV1urOxiQgWpNzE5LUm4I2eNDORqbyNT6QJtIE6WT2hk8JEDEjT4p08JA6PbnqqZfRJS7FbcezuEnQs1+im44t1u8eJ456Kv73Z129nGWc/JLbQ7SU1voDLUSdk0jGupcejRzP5JOSKqlopw5JmXv0Uj2ikV94s9vh70tRVhwHQFwbn6lCeez621N/2hk2quMRjp4ssomHnyyPAAnXmXFC8y5+D4yNw4eU7ZqaEIUZaCEIQAIQhADS5W6ludHLSV8DJqeQYex3P9QfELK9q9i6rZK31N22fu9VHTsLS+EnBaCQM5GhxnJyOXFa+kK2mhraSalqYxJDMwsew8HA8QmY8jhi8mNWuylbM1Ta+2wS9pvOnhaXOPHeHxZ8c5HopB0Lojr8PIqjVlDdvZ9WyYikrbFI/LJGcYvM/hdw8DjqrZYtpqC6sBpamOR2NY3HdkHmD+mVc3v7pOY44vjRJxgp1GEM93eNDuuzwOn+iWFOR8LgUi6XsfEM7YlmpNrHDi3CUaD0KQ2UShZgylN3RJtyF3k44LI1HDwkXhLOSTwehQjNCDwm0gTxzH9Ei6Dm54amJoTUtjCQHoVwyFznNJHdTuR1OwjGXnqP6qr7RbYW61h0b52zTDTsISHO9TwHr8iqYbfwS3KXyNNvbq+3W2SakndFO57WRuYdeOXY/wCEFKbO+zdtYKe57TV01dJIxsnu7iQBkZw48TjPAYTLZvZu5bW3OG8bQQmC2wnep6V2cycx6dSdTw4LWG8Al58uvtko8fD1yo4hhZBGyKGNscbAA1jRgAdAAhKIUhaCEIQAIQhAAhCEACCMhCEAcPjbI0te0OaRghwyCFS797M7HcnmajEluqM5Dqc93P8ALy9MK7rw81qac9ozUqumjLH7Nbd2TS2XGG5QDgyQjJHk/wDRy5btdtNbABd9lp8D8cIcAR8nD6rVV4E367/7LYp4J9Mzam9qdn3g2sgrqZ/MPY135HP0UtT+0XZuUDNxLM8pIHt/RWupoqSpY5tRSwSjpJGHfmqbtNs9ZI4HPjs9ua/TvNpWA8euFuZi/Rh8p9ktFtvs28ZF5ox/M8j80r/bPZzGftqh/wDdCwy808ENQRFDGwZ4NYAok/71o5dE1+LP5F/XpH0DLtzs0zjeaM/yuLvyCY1PtI2biGRXSSDpHTvP1wswsFHSzzAT00MgzwfGD+a1ewbP2QQNeLPb9/A73urM/PCxWGZNrJVEBP7UrfISy3UFdVuPANDR+pP0Tf8AtFtldTi07MuiY7QSVAccfPdH0WnwU0EAaIYY4x0YwD8kqNQM9Ut5FPwjaxOvlmXs2K2vvQ/2/fG0sLuMMHe06Ybhv1KtGz2wNhsjmyx05qapvCapw4g9QMbo9ArQOa6S6y3S+Rk4Yn0eBoXqEJYwEIQgD//Z"/>
          <p:cNvSpPr>
            <a:spLocks noChangeAspect="1" noChangeArrowheads="1"/>
          </p:cNvSpPr>
          <p:nvPr/>
        </p:nvSpPr>
        <p:spPr bwMode="auto">
          <a:xfrm>
            <a:off x="155575" y="-555625"/>
            <a:ext cx="1266825" cy="1171575"/>
          </a:xfrm>
          <a:prstGeom prst="rect">
            <a:avLst/>
          </a:prstGeom>
          <a:noFill/>
        </p:spPr>
        <p:txBody>
          <a:bodyPr vert="horz" wrap="square" lIns="91440" tIns="45720" rIns="91440" bIns="45720" numCol="1" anchor="t" anchorCtr="0" compatLnSpc="1">
            <a:prstTxWarp prst="textNoShape">
              <a:avLst/>
            </a:prstTxWarp>
          </a:bodyPr>
          <a:lstStyle/>
          <a:p>
            <a:endParaRPr lang="es-MX" dirty="0"/>
          </a:p>
        </p:txBody>
      </p:sp>
      <p:pic>
        <p:nvPicPr>
          <p:cNvPr id="10"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79913" y="4748625"/>
            <a:ext cx="155413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593" y="4725145"/>
            <a:ext cx="1368152" cy="148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4208" y="4972186"/>
            <a:ext cx="2016224" cy="99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907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normAutofit fontScale="90000"/>
          </a:bodyPr>
          <a:lstStyle/>
          <a:p>
            <a:r>
              <a:rPr lang="es-ES_tradnl" sz="4000" dirty="0"/>
              <a:t>Medios de comunicación en Internet</a:t>
            </a:r>
            <a:endParaRPr lang="es-MX" sz="4000" dirty="0"/>
          </a:p>
        </p:txBody>
      </p:sp>
      <p:sp>
        <p:nvSpPr>
          <p:cNvPr id="3" name="2 Marcador de contenido"/>
          <p:cNvSpPr>
            <a:spLocks noGrp="1"/>
          </p:cNvSpPr>
          <p:nvPr>
            <p:ph idx="1"/>
          </p:nvPr>
        </p:nvSpPr>
        <p:spPr>
          <a:xfrm>
            <a:off x="457200" y="1916832"/>
            <a:ext cx="8229600" cy="3888432"/>
          </a:xfrm>
        </p:spPr>
        <p:txBody>
          <a:bodyPr>
            <a:normAutofit/>
          </a:bodyPr>
          <a:lstStyle/>
          <a:p>
            <a:pPr algn="just">
              <a:buNone/>
            </a:pPr>
            <a:r>
              <a:rPr lang="es-ES_tradnl" sz="2300" dirty="0"/>
              <a:t>En Internet existen algunos servicios que pueden ser parecidos a medios de comunicación tradicionales como la radio y el periódico:</a:t>
            </a:r>
          </a:p>
          <a:p>
            <a:pPr algn="just"/>
            <a:r>
              <a:rPr lang="es-ES_tradnl" sz="2300" b="1" dirty="0"/>
              <a:t>RSS: </a:t>
            </a:r>
            <a:r>
              <a:rPr lang="es-MX" sz="2300" dirty="0"/>
              <a:t>Formato para compartir contenido en la web. Se utiliza para difundir información actualizada frecuentemente a usuarios que se han suscrito a la fuente de contenidos, generalmente sus sitios de Internet favoritos.</a:t>
            </a:r>
            <a:endParaRPr lang="es-ES_tradnl" sz="2300" dirty="0"/>
          </a:p>
          <a:p>
            <a:pPr algn="just"/>
            <a:r>
              <a:rPr lang="es-ES_tradnl" sz="2300" b="1" dirty="0"/>
              <a:t>Podcasting: </a:t>
            </a:r>
            <a:r>
              <a:rPr lang="es-MX" sz="2300" dirty="0"/>
              <a:t>Sistema para distribuir audio o vídeo a través de Internet y escucharlo en dispositivos móviles.</a:t>
            </a:r>
            <a:endParaRPr lang="es-ES_tradnl" sz="2300" dirty="0"/>
          </a:p>
          <a:p>
            <a:pPr lvl="1" algn="just"/>
            <a:endParaRPr lang="es-MX" sz="2300" dirty="0"/>
          </a:p>
        </p:txBody>
      </p:sp>
      <p:pic>
        <p:nvPicPr>
          <p:cNvPr id="4"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11760" y="5823263"/>
            <a:ext cx="864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b="9834"/>
          <a:stretch>
            <a:fillRect/>
          </a:stretch>
        </p:blipFill>
        <p:spPr bwMode="auto">
          <a:xfrm>
            <a:off x="5652108" y="5805264"/>
            <a:ext cx="1054056"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90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sz="4000" dirty="0"/>
              <a:t>Tele Conferencia</a:t>
            </a:r>
            <a:endParaRPr lang="es-MX" sz="4000" dirty="0"/>
          </a:p>
        </p:txBody>
      </p:sp>
      <p:sp>
        <p:nvSpPr>
          <p:cNvPr id="3" name="2 Marcador de contenido"/>
          <p:cNvSpPr>
            <a:spLocks noGrp="1"/>
          </p:cNvSpPr>
          <p:nvPr>
            <p:ph idx="1"/>
          </p:nvPr>
        </p:nvSpPr>
        <p:spPr/>
        <p:txBody>
          <a:bodyPr/>
          <a:lstStyle/>
          <a:p>
            <a:pPr lvl="1" algn="just"/>
            <a:r>
              <a:rPr lang="es-MX" dirty="0"/>
              <a:t>Una teleconferencia por video o video teleconferencia, consiste en mantener una conferencia generalmente vía Web con varias personas a la vez. Se suministra mediante cámaras y monitores de videos ubicados en las instalaciones del cliente o en un centro de conferencias público y simula que los asistentes se encuentren presentes en la misma sala aún cuando estén a km. De distancia</a:t>
            </a:r>
          </a:p>
        </p:txBody>
      </p:sp>
    </p:spTree>
    <p:extLst>
      <p:ext uri="{BB962C8B-B14F-4D97-AF65-F5344CB8AC3E}">
        <p14:creationId xmlns:p14="http://schemas.microsoft.com/office/powerpoint/2010/main" val="163290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dirty="0"/>
              <a:t>Actividad 1</a:t>
            </a:r>
            <a:endParaRPr lang="es-MX" sz="4000" dirty="0"/>
          </a:p>
        </p:txBody>
      </p:sp>
      <p:sp>
        <p:nvSpPr>
          <p:cNvPr id="3" name="2 Marcador de contenido"/>
          <p:cNvSpPr>
            <a:spLocks noGrp="1"/>
          </p:cNvSpPr>
          <p:nvPr>
            <p:ph idx="1"/>
          </p:nvPr>
        </p:nvSpPr>
        <p:spPr/>
        <p:txBody>
          <a:bodyPr/>
          <a:lstStyle/>
          <a:p>
            <a:pPr lvl="1" algn="just"/>
            <a:r>
              <a:rPr lang="es-MX" dirty="0"/>
              <a:t>Realiza un resumen con una ilustración. </a:t>
            </a:r>
          </a:p>
          <a:p>
            <a:pPr lvl="1" algn="just"/>
            <a:endParaRPr lang="es-MX" dirty="0"/>
          </a:p>
          <a:p>
            <a:pPr lvl="1" algn="just"/>
            <a:r>
              <a:rPr lang="es-MX" dirty="0"/>
              <a:t>Realiza un mapa mental de </a:t>
            </a:r>
            <a:r>
              <a:rPr lang="es-ES_tradnl" dirty="0"/>
              <a:t>Navegar en la Red</a:t>
            </a:r>
            <a:endParaRPr lang="es-ES_tradnl" b="1" dirty="0"/>
          </a:p>
          <a:p>
            <a:pPr lvl="1" algn="just">
              <a:buNone/>
            </a:pPr>
            <a:endParaRPr lang="es-ES_tradnl" b="1" dirty="0"/>
          </a:p>
          <a:p>
            <a:pPr lvl="1" algn="just"/>
            <a:r>
              <a:rPr lang="es-MX" dirty="0"/>
              <a:t>Realiza un mapa mental del </a:t>
            </a:r>
            <a:r>
              <a:rPr lang="es-ES_tradnl" dirty="0"/>
              <a:t>Impacto social de Internet y equipos de cómputo</a:t>
            </a:r>
            <a:endParaRPr lang="es-ES" dirty="0"/>
          </a:p>
          <a:p>
            <a:pPr lvl="1" algn="just"/>
            <a:endParaRPr lang="es-ES_tradnl" b="1" dirty="0"/>
          </a:p>
          <a:p>
            <a:pPr lvl="1" algn="just"/>
            <a:r>
              <a:rPr lang="es-MX" dirty="0"/>
              <a:t> </a:t>
            </a:r>
          </a:p>
        </p:txBody>
      </p:sp>
    </p:spTree>
    <p:extLst>
      <p:ext uri="{BB962C8B-B14F-4D97-AF65-F5344CB8AC3E}">
        <p14:creationId xmlns:p14="http://schemas.microsoft.com/office/powerpoint/2010/main" val="163290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066800"/>
          </a:xfrm>
        </p:spPr>
        <p:txBody>
          <a:bodyPr>
            <a:normAutofit/>
          </a:bodyPr>
          <a:lstStyle/>
          <a:p>
            <a:r>
              <a:rPr lang="es-ES_tradnl" sz="2800" b="1" dirty="0"/>
              <a:t>Actividad 1 (Realiza el sig. cuestionario</a:t>
            </a:r>
            <a:endParaRPr lang="es-MX" sz="2800" b="1" dirty="0"/>
          </a:p>
        </p:txBody>
      </p:sp>
      <p:sp>
        <p:nvSpPr>
          <p:cNvPr id="3" name="2 Marcador de contenido"/>
          <p:cNvSpPr>
            <a:spLocks noGrp="1"/>
          </p:cNvSpPr>
          <p:nvPr>
            <p:ph idx="1"/>
          </p:nvPr>
        </p:nvSpPr>
        <p:spPr>
          <a:xfrm>
            <a:off x="428596" y="1857364"/>
            <a:ext cx="8229600" cy="4325112"/>
          </a:xfrm>
        </p:spPr>
        <p:txBody>
          <a:bodyPr>
            <a:normAutofit fontScale="92500" lnSpcReduction="10000"/>
          </a:bodyPr>
          <a:lstStyle/>
          <a:p>
            <a:pPr lvl="1" algn="just"/>
            <a:r>
              <a:rPr lang="es-MX" dirty="0"/>
              <a:t>1.-¿Que es </a:t>
            </a:r>
            <a:r>
              <a:rPr lang="es-MX" dirty="0" err="1"/>
              <a:t>www</a:t>
            </a:r>
            <a:r>
              <a:rPr lang="es-MX" dirty="0"/>
              <a:t>?</a:t>
            </a:r>
          </a:p>
          <a:p>
            <a:pPr lvl="1" algn="just"/>
            <a:r>
              <a:rPr lang="es-MX" dirty="0"/>
              <a:t>2.-¿Que es </a:t>
            </a:r>
            <a:r>
              <a:rPr lang="es-MX" dirty="0" err="1"/>
              <a:t>url</a:t>
            </a:r>
            <a:r>
              <a:rPr lang="es-MX" dirty="0"/>
              <a:t>?</a:t>
            </a:r>
          </a:p>
          <a:p>
            <a:pPr lvl="1" algn="just"/>
            <a:r>
              <a:rPr lang="es-MX" dirty="0"/>
              <a:t>3.-¿Que es HTML?</a:t>
            </a:r>
          </a:p>
          <a:p>
            <a:pPr lvl="1" algn="just"/>
            <a:r>
              <a:rPr lang="es-MX" dirty="0"/>
              <a:t>4.-¿Que es sitio directorio?</a:t>
            </a:r>
          </a:p>
          <a:p>
            <a:pPr lvl="1" algn="just"/>
            <a:r>
              <a:rPr lang="es-MX" dirty="0"/>
              <a:t>5.-¿Que es el cifrado?</a:t>
            </a:r>
          </a:p>
          <a:p>
            <a:pPr lvl="1" algn="just"/>
            <a:r>
              <a:rPr lang="es-MX" dirty="0"/>
              <a:t>6.-¿Que es el </a:t>
            </a:r>
            <a:r>
              <a:rPr lang="es-MX" dirty="0" err="1"/>
              <a:t>phishing</a:t>
            </a:r>
            <a:r>
              <a:rPr lang="es-MX" dirty="0"/>
              <a:t>?</a:t>
            </a:r>
          </a:p>
          <a:p>
            <a:pPr lvl="1" algn="just"/>
            <a:r>
              <a:rPr lang="es-MX" dirty="0"/>
              <a:t>7.-¿Que es e-</a:t>
            </a:r>
            <a:r>
              <a:rPr lang="es-MX" dirty="0" err="1"/>
              <a:t>learning</a:t>
            </a:r>
            <a:r>
              <a:rPr lang="es-MX" dirty="0"/>
              <a:t>?</a:t>
            </a:r>
          </a:p>
          <a:p>
            <a:pPr lvl="1" algn="just"/>
            <a:r>
              <a:rPr lang="es-MX" dirty="0"/>
              <a:t>8.-¿Que es el comercio electrónico?</a:t>
            </a:r>
          </a:p>
          <a:p>
            <a:pPr lvl="1" algn="just"/>
            <a:r>
              <a:rPr lang="es-MX" dirty="0"/>
              <a:t>9.-¿Que es un blog?</a:t>
            </a:r>
          </a:p>
          <a:p>
            <a:pPr lvl="1" algn="just"/>
            <a:r>
              <a:rPr lang="es-MX" dirty="0"/>
              <a:t>10.-¿Que es una wiki?</a:t>
            </a:r>
          </a:p>
          <a:p>
            <a:pPr lvl="1" algn="just"/>
            <a:r>
              <a:rPr lang="es-MX" dirty="0"/>
              <a:t>11.-¿Que es una teleconferencia?</a:t>
            </a:r>
          </a:p>
        </p:txBody>
      </p:sp>
    </p:spTree>
    <p:extLst>
      <p:ext uri="{BB962C8B-B14F-4D97-AF65-F5344CB8AC3E}">
        <p14:creationId xmlns:p14="http://schemas.microsoft.com/office/powerpoint/2010/main" val="163290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341784"/>
            <a:ext cx="8229600" cy="1143000"/>
          </a:xfrm>
          <a:noFill/>
          <a:ln>
            <a:noFill/>
          </a:ln>
        </p:spPr>
        <p:txBody>
          <a:bodyPr vert="horz" wrap="square" lIns="0" tIns="45720" rIns="0" bIns="0" numCol="1" anchor="b" anchorCtr="0" compatLnSpc="1">
            <a:prstTxWarp prst="textNoShape">
              <a:avLst/>
            </a:prstTxWarp>
          </a:bodyPr>
          <a:lstStyle/>
          <a:p>
            <a:r>
              <a:rPr lang="es-ES_tradnl" dirty="0"/>
              <a:t>Terminología de Internet</a:t>
            </a:r>
            <a:endParaRPr lang="es-MX" dirty="0"/>
          </a:p>
        </p:txBody>
      </p:sp>
      <p:sp>
        <p:nvSpPr>
          <p:cNvPr id="75779" name="Rectangle 3"/>
          <p:cNvSpPr>
            <a:spLocks noGrp="1" noChangeArrowheads="1"/>
          </p:cNvSpPr>
          <p:nvPr>
            <p:ph idx="1"/>
          </p:nvPr>
        </p:nvSpPr>
        <p:spPr>
          <a:xfrm>
            <a:off x="395288" y="2189163"/>
            <a:ext cx="8497887" cy="4525962"/>
          </a:xfrm>
        </p:spPr>
        <p:txBody>
          <a:bodyPr>
            <a:normAutofit/>
          </a:bodyPr>
          <a:lstStyle/>
          <a:p>
            <a:pPr algn="just"/>
            <a:r>
              <a:rPr lang="es-MX" sz="2400" b="1" dirty="0"/>
              <a:t>URL (dirección Web).</a:t>
            </a:r>
          </a:p>
          <a:p>
            <a:pPr lvl="1" algn="just"/>
            <a:r>
              <a:rPr lang="es-MX" sz="2400" dirty="0"/>
              <a:t>Los archivos alojados en la “www” son identificados por un URL  (</a:t>
            </a:r>
            <a:r>
              <a:rPr lang="es-MX" sz="2400" b="1" dirty="0"/>
              <a:t>Localizador Universal de Recursos.)</a:t>
            </a:r>
          </a:p>
          <a:p>
            <a:pPr lvl="1" algn="just"/>
            <a:r>
              <a:rPr lang="es-MX" sz="2400" dirty="0"/>
              <a:t>Especifican el protocolo de transferencia “http”.</a:t>
            </a:r>
          </a:p>
          <a:p>
            <a:pPr algn="just"/>
            <a:endParaRPr lang="es-ES_tradnl" sz="2400" dirty="0"/>
          </a:p>
          <a:p>
            <a:pPr algn="just"/>
            <a:r>
              <a:rPr lang="es-ES_tradnl" sz="2400" dirty="0"/>
              <a:t>Ejemplo:</a:t>
            </a:r>
          </a:p>
          <a:p>
            <a:pPr lvl="1" algn="just"/>
            <a:r>
              <a:rPr lang="es-MX" sz="2400" b="1" dirty="0"/>
              <a:t>http://www.microsoft.com.mx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41784"/>
            <a:ext cx="8229600" cy="1143000"/>
          </a:xfrm>
          <a:noFill/>
          <a:ln>
            <a:noFill/>
          </a:ln>
        </p:spPr>
        <p:txBody>
          <a:bodyPr vert="horz" wrap="square" lIns="0" tIns="45720" rIns="0" bIns="0" numCol="1" anchor="b" anchorCtr="0" compatLnSpc="1">
            <a:prstTxWarp prst="textNoShape">
              <a:avLst/>
            </a:prstTxWarp>
          </a:bodyPr>
          <a:lstStyle/>
          <a:p>
            <a:r>
              <a:rPr lang="es-ES_tradnl" dirty="0"/>
              <a:t>Terminología de Internet</a:t>
            </a:r>
            <a:endParaRPr lang="es-MX" dirty="0"/>
          </a:p>
        </p:txBody>
      </p:sp>
      <p:sp>
        <p:nvSpPr>
          <p:cNvPr id="69635" name="Rectangle 3"/>
          <p:cNvSpPr>
            <a:spLocks noGrp="1" noChangeArrowheads="1"/>
          </p:cNvSpPr>
          <p:nvPr>
            <p:ph type="body" sz="half" idx="1"/>
          </p:nvPr>
        </p:nvSpPr>
        <p:spPr>
          <a:xfrm>
            <a:off x="323528" y="1783357"/>
            <a:ext cx="4114800" cy="4525963"/>
          </a:xfrm>
        </p:spPr>
        <p:txBody>
          <a:bodyPr>
            <a:normAutofit/>
          </a:bodyPr>
          <a:lstStyle/>
          <a:p>
            <a:pPr algn="just"/>
            <a:r>
              <a:rPr lang="es-MX" sz="2000" b="1" dirty="0"/>
              <a:t>Lenguaje HTML</a:t>
            </a:r>
            <a:r>
              <a:rPr lang="es-MX" sz="2000" dirty="0"/>
              <a:t>.</a:t>
            </a:r>
          </a:p>
          <a:p>
            <a:pPr lvl="1" algn="just"/>
            <a:endParaRPr lang="es-MX" sz="2000" dirty="0"/>
          </a:p>
          <a:p>
            <a:pPr lvl="1" algn="just"/>
            <a:r>
              <a:rPr lang="es-MX" sz="2000" dirty="0"/>
              <a:t>las páginas web están escritas en un lenguaje </a:t>
            </a:r>
            <a:r>
              <a:rPr lang="es-MX" sz="2000" b="1" dirty="0"/>
              <a:t>HTML (Lenguaje de Marcas de Hipertexto)</a:t>
            </a:r>
            <a:r>
              <a:rPr lang="es-MX" sz="2000" dirty="0"/>
              <a:t>.</a:t>
            </a:r>
          </a:p>
          <a:p>
            <a:pPr lvl="1" algn="just"/>
            <a:endParaRPr lang="es-MX" sz="2000" dirty="0"/>
          </a:p>
          <a:p>
            <a:pPr lvl="1" algn="just"/>
            <a:r>
              <a:rPr lang="es-MX" sz="2000" dirty="0"/>
              <a:t>Las páginas se conforman de </a:t>
            </a:r>
            <a:r>
              <a:rPr lang="es-MX" sz="2000" b="1" dirty="0"/>
              <a:t>hipertextos</a:t>
            </a:r>
            <a:r>
              <a:rPr lang="es-MX" sz="2000" dirty="0"/>
              <a:t>, son textos ligados entre sí mediante </a:t>
            </a:r>
            <a:r>
              <a:rPr lang="es-MX" sz="2000" b="1" dirty="0"/>
              <a:t>hipervínculos</a:t>
            </a:r>
            <a:r>
              <a:rPr lang="es-MX" sz="2000" dirty="0"/>
              <a:t> (enlace, vínculo, liga, o link).</a:t>
            </a:r>
          </a:p>
        </p:txBody>
      </p:sp>
      <p:pic>
        <p:nvPicPr>
          <p:cNvPr id="69639" name="Picture 7"/>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2110581"/>
            <a:ext cx="4038600" cy="3505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9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1.kym-cdn.com/photos/images/newsfeed/000/344/840/bac.jpg"/>
          <p:cNvPicPr>
            <a:picLocks noChangeAspect="1" noChangeArrowheads="1"/>
          </p:cNvPicPr>
          <p:nvPr/>
        </p:nvPicPr>
        <p:blipFill>
          <a:blip r:embed="rId2"/>
          <a:srcRect/>
          <a:stretch>
            <a:fillRect/>
          </a:stretch>
        </p:blipFill>
        <p:spPr bwMode="auto">
          <a:xfrm>
            <a:off x="1785918" y="1514458"/>
            <a:ext cx="4857784" cy="5343542"/>
          </a:xfrm>
          <a:prstGeom prst="rect">
            <a:avLst/>
          </a:prstGeom>
          <a:noFill/>
        </p:spPr>
      </p:pic>
      <p:sp>
        <p:nvSpPr>
          <p:cNvPr id="6" name="5 CuadroTexto"/>
          <p:cNvSpPr txBox="1"/>
          <p:nvPr/>
        </p:nvSpPr>
        <p:spPr>
          <a:xfrm>
            <a:off x="500034" y="571480"/>
            <a:ext cx="4286280" cy="646331"/>
          </a:xfrm>
          <a:prstGeom prst="rect">
            <a:avLst/>
          </a:prstGeom>
          <a:noFill/>
        </p:spPr>
        <p:txBody>
          <a:bodyPr wrap="square" rtlCol="0">
            <a:spAutoFit/>
          </a:bodyPr>
          <a:lstStyle/>
          <a:p>
            <a:r>
              <a:rPr lang="es-MX" sz="3600" dirty="0"/>
              <a:t>NAVEGADORES</a:t>
            </a:r>
          </a:p>
        </p:txBody>
      </p:sp>
    </p:spTree>
    <p:extLst>
      <p:ext uri="{BB962C8B-B14F-4D97-AF65-F5344CB8AC3E}">
        <p14:creationId xmlns:p14="http://schemas.microsoft.com/office/powerpoint/2010/main" val="163290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71500"/>
            <a:ext cx="8229600" cy="866775"/>
          </a:xfrm>
          <a:noFill/>
          <a:ln>
            <a:noFill/>
          </a:ln>
        </p:spPr>
        <p:txBody>
          <a:bodyPr vert="horz" wrap="square" lIns="0" tIns="45720" rIns="0" bIns="0" numCol="1" anchor="b" anchorCtr="0" compatLnSpc="1">
            <a:prstTxWarp prst="textNoShape">
              <a:avLst/>
            </a:prstTxWarp>
          </a:bodyPr>
          <a:lstStyle/>
          <a:p>
            <a:r>
              <a:rPr lang="es-ES_tradnl" dirty="0"/>
              <a:t>Tipos de Sitios Web</a:t>
            </a:r>
            <a:endParaRPr lang="es-MX" dirty="0"/>
          </a:p>
        </p:txBody>
      </p:sp>
      <p:sp>
        <p:nvSpPr>
          <p:cNvPr id="70659" name="Rectangle 3"/>
          <p:cNvSpPr>
            <a:spLocks noGrp="1" noChangeArrowheads="1"/>
          </p:cNvSpPr>
          <p:nvPr>
            <p:ph idx="1"/>
          </p:nvPr>
        </p:nvSpPr>
        <p:spPr>
          <a:xfrm>
            <a:off x="395288" y="1760538"/>
            <a:ext cx="8208962" cy="4525962"/>
          </a:xfrm>
        </p:spPr>
        <p:txBody>
          <a:bodyPr>
            <a:normAutofit/>
          </a:bodyPr>
          <a:lstStyle/>
          <a:p>
            <a:pPr algn="just">
              <a:lnSpc>
                <a:spcPct val="80000"/>
              </a:lnSpc>
              <a:spcBef>
                <a:spcPts val="1200"/>
              </a:spcBef>
              <a:spcAft>
                <a:spcPts val="1200"/>
              </a:spcAft>
            </a:pPr>
            <a:r>
              <a:rPr lang="es-MX" sz="2000" b="1" dirty="0"/>
              <a:t>Sitio archivo:</a:t>
            </a:r>
            <a:r>
              <a:rPr lang="es-MX" sz="2000" dirty="0"/>
              <a:t> para preservar contenido electrónico valioso amenazado con extinción (Ej. Internet Archive). </a:t>
            </a:r>
            <a:endParaRPr lang="es-MX" sz="2000" b="1" dirty="0"/>
          </a:p>
          <a:p>
            <a:pPr algn="just">
              <a:lnSpc>
                <a:spcPct val="80000"/>
              </a:lnSpc>
              <a:spcBef>
                <a:spcPts val="1200"/>
              </a:spcBef>
              <a:spcAft>
                <a:spcPts val="1200"/>
              </a:spcAft>
            </a:pPr>
            <a:r>
              <a:rPr lang="es-MX" sz="2000" b="1" dirty="0"/>
              <a:t>Sitio de empresa:</a:t>
            </a:r>
            <a:r>
              <a:rPr lang="es-MX" sz="2000" dirty="0"/>
              <a:t> para promocionar una empresa o servicio. </a:t>
            </a:r>
            <a:endParaRPr lang="es-MX" sz="2000" b="1" dirty="0"/>
          </a:p>
          <a:p>
            <a:pPr algn="just">
              <a:lnSpc>
                <a:spcPct val="80000"/>
              </a:lnSpc>
              <a:spcBef>
                <a:spcPts val="1200"/>
              </a:spcBef>
              <a:spcAft>
                <a:spcPts val="1200"/>
              </a:spcAft>
            </a:pPr>
            <a:r>
              <a:rPr lang="es-MX" sz="2000" b="1" dirty="0"/>
              <a:t>Sitio de comercio electrónico:</a:t>
            </a:r>
            <a:r>
              <a:rPr lang="es-MX" sz="2000" dirty="0"/>
              <a:t> comprar bienes (amazon.com). </a:t>
            </a:r>
            <a:endParaRPr lang="es-MX" sz="2000" b="1" dirty="0"/>
          </a:p>
          <a:p>
            <a:pPr algn="just">
              <a:lnSpc>
                <a:spcPct val="80000"/>
              </a:lnSpc>
              <a:spcBef>
                <a:spcPts val="1200"/>
              </a:spcBef>
              <a:spcAft>
                <a:spcPts val="1200"/>
              </a:spcAft>
            </a:pPr>
            <a:r>
              <a:rPr lang="es-MX" sz="2000" b="1" dirty="0"/>
              <a:t>Sitio de comunidad virtual:</a:t>
            </a:r>
            <a:r>
              <a:rPr lang="es-MX" sz="2000" dirty="0"/>
              <a:t> son Blogs, chats, wikis, redes sociales</a:t>
            </a:r>
            <a:endParaRPr lang="es-MX" sz="2000" b="1" dirty="0"/>
          </a:p>
          <a:p>
            <a:pPr algn="just">
              <a:lnSpc>
                <a:spcPct val="80000"/>
              </a:lnSpc>
              <a:spcBef>
                <a:spcPts val="1200"/>
              </a:spcBef>
              <a:spcAft>
                <a:spcPts val="1200"/>
              </a:spcAft>
            </a:pPr>
            <a:r>
              <a:rPr lang="es-MX" sz="2000" b="1" dirty="0"/>
              <a:t>Sitio de Base de datos:</a:t>
            </a:r>
            <a:r>
              <a:rPr lang="es-MX" sz="2000" dirty="0"/>
              <a:t> búsqueda y muestra de contenidos específicos de una base de datos. (Internet Movie Database).</a:t>
            </a:r>
            <a:endParaRPr lang="es-MX" sz="2000" b="1" dirty="0"/>
          </a:p>
          <a:p>
            <a:pPr algn="just">
              <a:lnSpc>
                <a:spcPct val="80000"/>
              </a:lnSpc>
              <a:spcBef>
                <a:spcPts val="1200"/>
              </a:spcBef>
              <a:spcAft>
                <a:spcPts val="1200"/>
              </a:spcAft>
            </a:pPr>
            <a:r>
              <a:rPr lang="es-MX" sz="2000" b="1" dirty="0"/>
              <a:t>Sitio directorio:</a:t>
            </a:r>
            <a:r>
              <a:rPr lang="es-MX" sz="2000" dirty="0"/>
              <a:t> divididos en categorías, (Yahoo! y Bing). </a:t>
            </a:r>
            <a:endParaRPr lang="es-MX" sz="2000" b="1" dirty="0"/>
          </a:p>
          <a:p>
            <a:pPr algn="just">
              <a:lnSpc>
                <a:spcPct val="80000"/>
              </a:lnSpc>
              <a:spcBef>
                <a:spcPts val="1200"/>
              </a:spcBef>
              <a:spcAft>
                <a:spcPts val="1200"/>
              </a:spcAft>
            </a:pPr>
            <a:r>
              <a:rPr lang="es-MX" sz="2000" b="1" dirty="0"/>
              <a:t>Sitio de descargas:</a:t>
            </a:r>
            <a:r>
              <a:rPr lang="es-MX" sz="2000" dirty="0"/>
              <a:t> de software, juegos o fondos de escritorio.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noFill/>
          </a:ln>
        </p:spPr>
        <p:txBody>
          <a:bodyPr vert="horz" wrap="square" lIns="0" tIns="45720" rIns="0" bIns="0" numCol="1" anchor="b" anchorCtr="0" compatLnSpc="1">
            <a:prstTxWarp prst="textNoShape">
              <a:avLst/>
            </a:prstTxWarp>
          </a:bodyPr>
          <a:lstStyle/>
          <a:p>
            <a:r>
              <a:rPr lang="es-ES_tradnl" dirty="0"/>
              <a:t>Sitios Seguros</a:t>
            </a:r>
            <a:endParaRPr lang="es-MX" dirty="0"/>
          </a:p>
        </p:txBody>
      </p:sp>
      <p:sp>
        <p:nvSpPr>
          <p:cNvPr id="14339" name="Rectangle 3"/>
          <p:cNvSpPr>
            <a:spLocks noGrp="1" noChangeArrowheads="1"/>
          </p:cNvSpPr>
          <p:nvPr>
            <p:ph type="body" sz="half" idx="1"/>
          </p:nvPr>
        </p:nvSpPr>
        <p:spPr>
          <a:xfrm>
            <a:off x="179512" y="1600200"/>
            <a:ext cx="8291513" cy="4525963"/>
          </a:xfrm>
        </p:spPr>
        <p:txBody>
          <a:bodyPr/>
          <a:lstStyle/>
          <a:p>
            <a:pPr algn="just"/>
            <a:r>
              <a:rPr lang="es-MX" sz="1900" dirty="0"/>
              <a:t>Muchos sitios en Internet están equipados para evitar que terceras personas vean los datos que circulan hacia o desde ellos. Reciben el nombre de "sitios seguros", ya que la información viaja de manera cifrada.</a:t>
            </a:r>
          </a:p>
          <a:p>
            <a:pPr algn="just"/>
            <a:endParaRPr lang="es-MX" sz="1900" dirty="0"/>
          </a:p>
          <a:p>
            <a:pPr algn="just"/>
            <a:r>
              <a:rPr lang="es-MX" sz="1900" dirty="0"/>
              <a:t>El </a:t>
            </a:r>
            <a:r>
              <a:rPr lang="es-MX" sz="1900" b="1" dirty="0"/>
              <a:t>cifrado </a:t>
            </a:r>
            <a:r>
              <a:rPr lang="es-MX" sz="1900" dirty="0"/>
              <a:t>es un método que permite aumentar la seguridad de un mensaje o de un archivo mediante la codificación del contenido, de manera que sólo pueda leerlo la persona que cuente con la clave de cifrado adecuada para descodificarlo. Por ejemplo, si realiza una compra a través de Internet, la información de la transacción (como su dirección, número de teléfono y número de tarjeta de crédito) suele cifrarse a fin de mantenerla a salvo. </a:t>
            </a:r>
          </a:p>
          <a:p>
            <a:pPr algn="just"/>
            <a:endParaRPr lang="es-MX" sz="1900" dirty="0"/>
          </a:p>
        </p:txBody>
      </p:sp>
      <p:sp>
        <p:nvSpPr>
          <p:cNvPr id="14341" name="Rectangle 8"/>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sp>
        <p:nvSpPr>
          <p:cNvPr id="14342" name="Rectangle 11"/>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66800"/>
          </a:xfrm>
        </p:spPr>
        <p:txBody>
          <a:bodyPr/>
          <a:lstStyle/>
          <a:p>
            <a:r>
              <a:rPr lang="es-ES_tradnl" dirty="0"/>
              <a:t>Actividad 1</a:t>
            </a:r>
            <a:endParaRPr lang="es-MX" sz="4000" dirty="0"/>
          </a:p>
        </p:txBody>
      </p:sp>
      <p:sp>
        <p:nvSpPr>
          <p:cNvPr id="6146" name="AutoShape 2" descr="data:image/jpeg;base64,/9j/4AAQSkZJRgABAQAAAQABAAD/2wCEAAkGBxMTEhUUExMWFhUWGB4aGRgXGBwaHhohHx0aHB4dHB8cHCggHB8lHBoeITEiJSwsLi4uGCAzODMsNygtLiwBCgoKDg0OGxAQGywmHyQ0NDAsNCw0LCw0LCw0LDQ0LCw0LCwsNDQsNCw0NDU0LCwsLCwsLCwsLCwsLCwsLCwsLP/AABEIALABHwMBIgACEQEDEQH/xAAcAAACAwEBAQEAAAAAAAAAAAAEBQMGBwIBAAj/xABBEAACAQIEBAMFBQYGAQQDAAABAgMEEQAFEiETIjFBBjJRYXGBkaEUI0KCsQdSYpKi4RUzcsHR8fAkQ3OyFmPi/8QAGgEAAgMBAQAAAAAAAAAAAAAAAgMAAQQFBv/EAC4RAAICAQQBAwMEAQUBAAAAAAABAhEhAxIxQVEEE/AiYXEyobHRgUJSkcHxI//aAAwDAQACEQMRAD8ArdVPIyqwXy73OJHmlYK9wApvtg7LrNGVPtGB6EjSUPa4x7CUL75PORl9uBlWZcWjEjOzabHr2+GCarKkWISKu6kMe9x3+mOcpzFDCVdhsCvXEdJnK8ExkMxsVsBhLa6ouKl30MMxp1WNJFA5GBNvQ7H9cGGQI8Mo6BtJ9z7frbCjL5JZYeGqDcFSWb026WxPRUEs8OkyWsCLKoHMNtzueowubtMZGNFnzJwksEo6EmJvc26/1KB+bA9bmMcVUjF1HEjKuL3IKnUlwLnoXHyxWjTNNAWZ3ZwLgMxIuO1unUYbtAgplmiUApplFhbYWLD4rcYzS0muRsWg2mztUqZNCSusqqwsmm7LysfvNO2kpv7MR0c9QZpkSNI9R4gEjFrB9jYLseZSev4sHZyAEimHSN1JP8L8jfDmB/Lj2sbRPBJ2JaJvzDUv9S2/NhFdhpi7K8rkdJKd52VY2KFURACCNQ3YM1tLWtftgmDJVmomZtbzKp/zJHca4yQRZmIALLa1uhxPV18cFVqZ1USxWa5AsyHb4lWP8uOcqz1VmmWNJZQ7CRQqW6gK27lRbUt7/wAWFT4CuXKCHjjWOnqIlVVV0Y6QF5JOQ3sOgDhvy4aV4EdVDJ2lVom/1LeRPoJfnhBllLUzQzUwSONFLRniOSwVhqUBUFtkcC+rtiSopKiaiMz1DlogX4caKtmjJDrc3bVystwRv8sKk1ZaiOaOQRVNQh8rhZhfpuNDj5oGP/yYr82f060UtM0yh4tSRkEtfQbwsNIJNgEN/W47HC7xhl0cVPHUqvFAYK3Fdnur9CNRNuYKNreY4z+SrtNygKrjouw69Pb1GNGj6dajy/sWuLQxznPpJ1ieR5H02vfSqi+xC2Jv25rdumBVnIl6gBxsRdrW9+kX3+mA6eEniR++3x3H6/TByUB4cbO6Rm6kBjvYnSTYA2tcnffbHTjWmsv7+MrD/YjXS+eCKORgHi1vsbizWB7gkDrvb5Ynp68gLLYE9G1DUTfbq1ze9jfthhLkbtKhiSV9QK3MfDViBflLkA7X+WOW8MzqZoWAWQDXpsznSd9iq6die57YXv0t1Ry/+fwTrPzyXDwb4iRTKs5FnCkWHXYI2w9AFJt6k4d8YCjuTY079WNr8NipPvaO5/MMZGLhUcs11axHltvawI3623xbvDFbAJXM6h9QDanJc2NlbdiTtyn3E4Rr+n3NzgvnQNUXAZ3EJ1ZCX1pZhGpbdTtuNrkN6/hwMHlaF0SK3CbUNbAEBTcbLf8AB7e+PYDelBJu1O+59QpKMfcVuflhsKhEm1MQFlj3ubC67Hr7CPljG8cAgNPHKZFLS2Eq25FA6e1tXY/THf8AhaCJrgs0TfiJOwPodvKcCRZgojsmpzE+xRSRYG179PKb9cHvUymQgIqiVfxG/TY7L7CO+I7vBDqWnUSWAAWVO3S4/wDBgeWUCONiQCjaTf5Y4SndkUvIfu20kLyj0Pt+uDUyxA8iBRzLqUnc3959owW6ufnxA0CGrXTIigtvqWw+OPGnkJBCgCRbXJ74YSEfdSeo0nAE1SioVvcxvcW32/6wUXZTQAlO9lLMeU6SBtj2fLlCsLXKG4v6YIldmLhUPMAwvtiSOmdyCWsHW22Hb6yLaFM0ajWNhcBhiOKuXcDfUvb1w1bKkAUncg6TfA4gWPsBpb6HDo6iYEkLJppJPKlgwtc+uF02Xy7FntfYgezD2prkS4G5Vr7YV1tZI91RO9wTh0JPpC6KlSUsgkKlrat9sfNlemWxJIbfDOukClH9tsR5xVJyMCLg40yjFLPQMZzk8dn2WUaJKVsLEXGCZYQk5HZhcf74Dnqt0dVJsdz064KzEyNofSFCm1zv1wLklx0HtbeXyMsjlCTOp6NZh+hwwo5hHPKhIAJDi5A67H6j64Q1NHINEpc9dJ07WB/vg05civE5Gq7aWLb9eh39owiau2NjRFFXxpLKoa66iy6QWvq3I2/iviXJa59DRLEWsSBrYKAG3AI3PQ2+GDs5pFSSJwLA3Q2+a/oR8ceRWSpU9pUI/Mu4+hPywHMbDVWSZVTTzU5hZ0VVvEwC6m5dhck23Fje3fEK5c01KWZ5HkCmys50h0O40iw8y2w2oJBHUyA2CyoHF9t15W6+zTganzSKOeZA2sFtaiMF/MOYcoP4gTv+9jG0k6Gpvo7qqOFaZKiGNF0FJbqoF1OzXPU8jH5YOqwElp5e2oxMfY45f61UfmwBk0krRSU6QEhSyfeMIwFbmUEWZvK1unbHtJldTPSlTKqtHdQqpcl4jYXZj+8oOwHXCnKrCryWGBxHVg/hni/qjP6lHP8AJiCnziCCaoikkWzMJFA3J4g5lAFyTrViR/GML63K4npY6pjJLp0SHiOSNBtxBpFlFkLdu2D82iio3gnRFSMa43CAKLMNamw6nVGFH/yYztW6QawjMs7zUtTvTAuwikKoNNuRRpTVq5r2AOm3c4rwjLLG6gcpHqT6b327jb2YtPjyZTmDstrNZdu5ULzfEFR+XCfLqYfeIxCLfdibWDd/ba/b0x1tDTW1bvH78ojdcfPJcMj8JrxYjURvaUOp1Pp50INrIBYFdVhc+TFryjIoEeppxEgB3BCi+iRbdeuzBx8BgGfxIktJE4DvNHokbQjMFK7SXa2ny6x174LnqakzxSLEkQcGK8jarnd1JVNttLW5vxY5epqObbJTCahy9Ekrf5kDBn98ZKS/068S1s6RVMUzMqrJGUZmIFivMu5/hMn0wLTZTIZZoZqh9LgSaYgI1YPdWHduqm/N+L24EgymJaUy8MGanbmY8zHhNZ92ueZVO38QwtBNFLzvLhJU1K06tMsjal4YuBqGom5285Nt/wAOECl9KMQBpaxN7kdiCo9tu/bG1ZkoSop5drOpjJ9oBdP6eJ88Zp4soliq6iMkKsh4ikkAc4uev8er5Y6PpdZz+hvr+AXyWLwXBxzLG8jBSFOmO0YII0n1b8Ivv+LDqLLo1hWTQOJE9nY7k2Ohtzc27/DFI8G5xwpIpArtcFCFW/mtbc2F9QUde+L4pnkkljCpGsq6uc6zZhpNgthe4v174V6lbdR7XjkH8hvDUTMD5ZUv8Ryn6WwDUViLEhZgHiexBO530n/nEENIzpHJLI7FG0Mt9IF+U+Wx81up7YLanhileGyqJk1Kbeyx39b7/HCVz8+cA0RpVF3kWNGYSLcXGkXtb8XtGJIWlfhuSqW5Dbc/XbqMTU0oCxSE7qdLfH+4xG9agMqKdRvrUKNXt7e2+I2UDVFB/mIzM2g61ufj0HxwbBCoOwAEifXEc0zu6OqaQ66bsevwGIFom087k8NrEDYW/XBp2slNZwemujCoxYXU6TjkVmxCqTpa47bYr+d5fwag8NSQRrHffvhnlGdq7feWXUtsP9u4bogyVBlUJW1DZQw1DvgM5aGN2JOtfqMGtmakIVuxBKm2ByJSNgF0t9DiQbS8CmkRNTIuk2AuCDhTVZhGmk3va4NsMqnLTdgzE25hiKahjGoWG9jjRCS7YFGaJTGSPmYm3bDGjpFaLpvbAlNUKrMpO18S5bXWZlAJ32xuW1MqW5rA+o4g8Fu9sF0tpICve1viMJ8qllDMoUC+4v7cT09LIJGQuQDvtt1wLbYKil2MUlD05DEDltue4/vjhari09l1M9gQFUmxHt6dRj3JMvQSOpANtxffY4eZLGFaSP0a49zb/rfGbUk0OjXQnraqWen5YrWAe7Nvdd9gPdgWoikeISmTZLOAigbdyCbm+knFgy1AjSxfusbe5tx/uMB5cVRZInICoWW7EAaTuOv8JwGMjEey5XGpilYF7SLqMhL3VuW/NtsSD8MPs2phHJBIAALmJrbCzC6nb+JQPzYrtDXLJTGGzyNpMf3alulwDq8vSx64LnzOoqKUhYlBABu7760N+VVB/Evc4yztu0Mp9jqAiOrU9po7fmjNx81Zv5cTwVKQVM6uyqkgWYFiAL20P1/0qfzYR1dHI9OlS07ME0ygRqIwFPnsRd76C3fB2a5LDEYJlQG0gV2a7kh+UElyTs+n5nGedNhJHmVZvCUmp1V51DuFESlgUfmHN5QBqZdz+HAUv2qroGh4SDQuhmd+cvEeyqCLlk7nv3GHukR1kbfhmjMZ/wBSXdf6TJ8sS0R4VXPH0EoWZffbhuPgUQ/nwp4eA0+zEcydpFWUNa1tlGnSLBRY3J6W3Jxaf2awxCsAdQxkjOlmAJDLY2F/VdX8uE+fxRwz1MBYBQ7abb2Dcw6egYD8uBsizUxtHIqnVEwckkKth5h3JupYeu/Q2x1dXZPStctX5aff9Fq+DZ6OBUnqISOV7SAdrSAhh/Orn82BEJNCR1kpz37tC238wX5NjiupqlpYJZJljDExfcLuAw1C7yXB5kAB0jze3HcGQwrVOkimUOgkUykvcg6X2PL+4en4sci/ITjm0fZhn0HFgkjfiHeNhGC5s4BW+nYHWqix/eOIY6uf7RKiQBBMA447AdgjHSmq/lXYkeb24Jp6QmkmgXzwsyp70IeI/wAujEuYVKlaWqXy3AJ/hlAA/r4eIqI/n+BIaKZ6RuJOx+ynyRqFvwjbzbvdoxcEEecYWePcjiiFNNGt1ZijliXJJGpCSxJ2Af5jFjizqFaqZUPGEiqxWJTIdQGhgdNwOUR9bdcKswhqJ8veEQACAbmR+f7rmACqDzMgA3YeY4bpT2TUvBSVlHpiyyOg631p7/N/9v0xqLZrEFppy6qDym5A2YBv1AHxxkh1ao3ZydXLy8lh1G43PfGi+DKON6SZURRKpNmtzE7Om539B+XG71mUnXAFDEVZdp44o3cPzKSNAFx1u9ieYE7A4XeKklenjqH0gIbEJcsNWxNzYbG3bFjWYEwTDow0n4jUL/EW/NgPMZoniqabVqLatKqCx5hqGy36Nf5YwqbjJNdEVXkoFJVsrMjEuBuuok979OnXGjUFRG3BljI0sNJt8xf64znLKF5ZUXZGtbUxuOl/KN/Xrg6rySop+KqM7BDquuwNwDuBv3Ixt1lCVJYYNZLxPOiIylgDG9x7uv6HHkkzM7BEJEi99hf44ReD8yjkezhVLpsT3PvPfFrMoCIxI5Gsf0xjmnB0XtfZXMzhkbhySOFUcjW6/PAk+QRtEzRG7I1wet8Oc2cSJNEgL33FunzxVpJKqm2sAkgtf240acm1jDAcc4O4654LxsoAO4w8/wAaiPlOosvQeuFcKwzqgdiz30m+AamkamdtO4Q3HuxoajN55F0OZZ5ZNJC6QRpN8c/4XcBnYkjY4hoc2DIw6sDcAYnnnmNwFADbgnEysLAqSM3NAqSKbdcMGhCSKex2wFU1gZARckb4MYSSRghbW3ucdJtK6EU3W78DNiEkR+x2OCM1kVXje49DgMZdJJFqLdBcW2x2mXK0Wq1yN99+mFSdvAUUksk71wWVHW7X5TpHywdLUSiVHVAocaOc39o2GJTTh6e69QAw943wVUgPT6l6qA4+G+M02mx8QOqo5OOjPK33gKnRybjcDuel8F0eVxx1I5AeIlwW5jqU77tfqD9Md5rOpgElwCpVxcgdOo+V8QV+bIVSSMO5jYMSqm1ujcxsOh+mES4GIZrCI6l17SKJB7xyt9NPzwPRKI55o+xIkX3P1/qDfPEGazzvwpAqRBWC3ZtZs/Luq2Fr2PXtiSqyK8sLzSySByY234YFxdfJY21C1iT5sK3VyEkT5VmMEUUkE8iKEdkAYgXRuZbDvytbb0xHS17VFEYEhlkcIY9dgigrsrXkI32VtgTgv/CoqeqjMUaosqFdh+JDqG/W5Utv/CMFZROq1dRECDqCy29GsEf9EP5jjPLK3IYsMTVT1U1KtReKNYrTAKGd+XzbtZQdJYWsfTBebZKganmlkknXiCN+I22mTlWyoFW3F4e1t8M8q0oamF7BVcsLnbRLz9+2ouPy4S0+aRyULUyl5ZVVolMSGSxQlY3LAaB5Ve5IwuTbGRQh/aPkcUE0EkUapHIpQhVAUMu4Nhtchj/JinU66ZnTs29vf1+urGgeL5qmsoBKKdEjjAm1NJd9gQbIoIA0k9WvbtfGbTxsdDyMWubbWUAdbbAE9+uOj6TVb09vh/syNZs1mizeNssUSyKk0Y0qHYKTJC3LsdySUU/mwXmGe6/s88EMrBWtrZeGhWQBQLvYka9BuqkbYS/suaNZZowiglVdSBvbysLm7W8p6/iOLLR0eqCopehRnRT6AjXGR/pDKPy45+rDZNxfQV2gURVRqeaRIOOmr7ocQ3SynmkAF9LL+E+X2YjpPDUbx1ELankjLKjSMWAuA8bBL6BbUBso3U4mzLOYhBTTu6oyujaSwBsw0OAOpsGJsP3Mff4u32oNBBIwmj03kHBUshLDzjUeVm3Cnyi1+wOyR5sMaVTFSVCKFUMoIAtZZQF02HS0hjJ/04JMqxVUmoqqSxiS5NhdbRuTftp4QwjhoKmRainkmSEAk6Y11H7z7wHiP+EMxUWQHk2IwnzLMaFYYKkkyyqys6uxmYalKsvMSqFWZTy28mJGDlwFdYKhPQMeNHAjTRxuxWSOzJpU3B13t5e1774u3h3Kq2nZSzxRibba8huoJHdQCQTuCfLhRVeOtE7cGJQk6g8++4Gkmw23UILezFefxfOI9LVBDQsNA27co6DfluN/XG3/AOko02q/oBpvo02PJgUmR2eRomuoLWU9HXkWy9Dbe+HMEaI0TIAqOumygAfvL09mrGb+HvGro+p1kkMigc5Ci4vaxNyQQfTsMWzKjLPSl+Jo4RJ0RjcaTe2prk8h7AdcZ9TTlHL4BSzRX89o3ppZpFFlWTWh9rANa3vNsG0HjdWcakuzqFNtlJ9pPTY/TFnhy6JJkbTq4i21MSxuN+rXO4J+WEGbeE4zBIY+WSNybX2O/wBNjhq1YSSU+iqtir/8bZo3lRwDG1wib99+Y+w47FRJC+iVSdQuNZJ+XbAIziakcx7lWFiANQv0Nj0xYo8xWuEQsqEHTzbtcjsOnbDb2vKtfwC1jJYKGrRhG6kWIscC18sTIUYa9DdAL4FpMoEUjxlmYCzLc7evT54ePCobYAB1xlltUrRaTpootbkUpdzCNA8yg4HpZQW/9Rdiwti4rmCLo3uRdSBvio51MZZljRdGltyeu+NulNvDQt5CPDbIr+gNxvhpX16BRbcqSNsKpcp4My3YsNmxY5KeNT0ADAHBTcbUhTTM0yqnUoRbcbYbZNYoVPbbFVhzUiQhV64Jp5ZeJ106vTHSlJNUjH7cst/kteV1SKGRiBYkYAo8wUFkUFtzawwtaitKNRJ1euHmUxKkwFtmGFSVWxirg8yyqlGqMJax/EexwRlFPI2qNpCAptZduv1xJnVQtPJxD0ZbfEdMCZHmX3gdjYSLvf1H9sIbtWhyTHGQZZHZlZAWUlbnc27dfYcE5VThomhb8OqM+7oPpbA0WYqtQdAZxIvRR3HtO3T9MeyfaBObKsfFGrm5jy7HYbXtbv2xlbzQwKok4tKY2PNpKE/xLtf5i+PKzN43pBd1EulWVb761IIFhv5ltgSkyj790ld3BAkAvoBvs2y+0Dv3w68O0kcMk0Sqq2YOthvpcevU2YMMJ1Gg0KfEfiAtTpPHBJpjZZA7aUB7EAMdRupI2GKplOZO9VFIZBFxH0MYxdgJNt2e/wCIL291seeKaxxK1ISOHETpt3DEkX9wOn8uFmXULfZy5cLY2FyFsbsL3O1wUvb2jD9LTWxryMSpWzTarIYUqoHkUyiQMhMxMnOBrQjVsuyyCwAG+GdEgirJEFgsyLKoG3Mlo3/p4X1wnq8/WopEkiSSSRQkvIhspQhmBY2XoGU2JO5x3mz1bCGotFCquACCZX0y2S5AsoALK3U+UHtjnO+xqTGWUwqDVUzjlEjEA90mGv5amkX8mMVkp254FV5XjYgcNS99LWvy32Nuvtxq1bkaCphaokedZlaNuIbDUo4iAqgVSoXjbMD1wJXeIocuqZYY41ZZNLqqEKqNpCMpA6eRT+Y4Zoymm1HsK0V3w1QVsRhqhGiJsgZ2vdZdKg6Uubaip3t0xbayhKVCtV1RCzIb8M8BdSEWFwxfdXP4vw4zuXxfO0UtLqWOMXCgAXCkkqLn0BAHuxX63PjLGpd2eRTfcltu/wBD9MPlpym902UkabHm1BAamnVA+otpZACSrqNi53NmLDv0GFFf46nlgQhVR4WDaupuAVY77C4LbYpstW/EjcqFBFrk3B6kXC7jvtj6OL7x4pGYh+bY6Qb36gde/fD4+ngur6z+wN/P5GWdZ+zzRyPIXZlswvvtuBYbfibb24TGqkbjRoltW9n5Tuewve9yfliPhkwtsNcR6gWJ0ne9uuwOPauWzQzdiNLH/wA/Nhm5P7L+8F0xXUCR4tbSEhTbSNrXsD/tg2kVI5lAA0um3v77+3b54AqK5FM6C7q/TRvYkb/Un5DAyzTMiNYKsZtq/EL2HS/uxnbUXj55GVayWiglPCZe8TfQH/i+NM8B5+is8fM/EAIVFLG/Q37Da25PbGTZdRATASHiaxqBPr+h7Yu/gqtMckZJ8j6G9x5f97/DBSW7TcX8oXK07RoSmdohYLGIW6sdTgDboNhym/U4NTKlMhWVmkEi35jtcbHlFh0K9sSTVUccjiRgFlQG3cnytYdTtpwIuYSNHGyRnkNi78o/cO3m62PQdMc+2VUVyTz0cbxR60B0NYi3vX9bYpWdwJSVdo7kNZ1A3N77jFxeidjIsspAYa7Jyj/nqL9e+Kn4dijmrEkK23bbruOmNHp21bvCK/wPq+tkZoZFjKgjSS3zGwwxFIWQF2J0HoNhiv57VskzRE8qsHUew9v1w+p6l2GlUPMvVtsVONQi0C/1VI+rIUjSWwA21DFKyyrjMheQkkjt64beI5ZG0IXvflYLtj5qVIqbTYK6Ee/D9KLjG32BJ+BbBPJUSrY2AFrnDyTLSVBdiShtgfK3jUP3bqLYOeSVzyrpDC9z7MNnJp0uhToyipiClWGDahgNL+hwFBTSyx+gwzy7JdcfMScdJtmS4rlklfWKVVgblT2xLNPKVEiIeTe5wyyfLUMRFhfpgavzdYqZlNtW62wqUuS4LhJFP8R+JJZ0KmwUHtgvwpKGXUeYqwbffbocVem52ZTYXOG3hmURSFGN+q7b3vjInbvydGUFGO1Gy1cYCRyD8DA7eh2P0ODc8UBI5R/7bj5Nyn9b/DCLJ5J5oOGFAFtJLH026DElLQvPEyyysSAV0jlFxt78Z5LN3wIQRm2YxxvDJrUEEqwvvZh6dfMBhfn3iExOlQkMmnSYyzDQCSQV677EHe3fDXL8sjekOlFVyvUDfUPb18wxQPF2dGqBAuBGLaf4hub/ABFvhiRSk/wMirYPkuWtVVwV30hwzcjbm2+kMRfv19+HviLJ4KObhiPUsq6kZuchgCDu1/xaT7dRx9k+U/Z4FrGYa4ikigHqluce0lWPywL428QCpaHQQdFjpUX0lhuC3S97Cwv0wdv3L6GWnhF0/ZrV6oZIW6xubD+F+Yf1ah8MMsvplko5aVzbh64Cb9AB92b+vDKNisZLlVVTyo+pIRUDhm33rAgM63vZQdmHfrhzHkcYrCs5acTR6xxTcakIV7qLIeVo7bfhOMOso724vA+EsJCDxd4op5su0NIPtGlG0pdtLi2oErso8y3PY4yXNcwlaz20gG2o7k37n4j64v8A4wouBXTRAWjkAlRewDA3sOg5g/T2YzuX/LliYgFbgEm3Tp+gPxxr0oJaaafP8orh0RGO0iGU8TWOpJtfa3S3YjrgyjfS8sPRG3A7bj/sfDCKpzJWiQb61IPu/wDB+mJZ6iUujkaARp1Df1Pr7/nhq1Ip/T8svb5HNKS9Oy/ijN/5Tv8AofnhjxVZoGB1P0Krud7fC9+1++E9FQ/fFJTq1jVcbev/ABjRv2fZCZYqhgAXgtwv9akOvz0gfmOJqarjG38plKNs5o/AVVJK6kpAZEDgNzkjynpYAggX621jFZzbwdJEsusMeCzLceVtJPyuBe38QxuOY1qD7LV6lCX0lmNholUW6/xiP4XwolzJJJp44oWqEqEDfuKWUCN21PYEBRDumrc4wLXk3kY0kYZUU6xmGVVABOlrevr9DgaaVI2nR2Cq4uPef73+WGuf5LOjSwMwAhJuoN+1xY23uLb7demEYyuNBFJbUGazat9//AcPlJvKIkj2HNmIj0odUf4j5d+36fLFmysSM9nfSZBq5Nh+vs+uFEUYVpoiQqsNS9gL/wB/0wRQ5ulorXLp1AHY+3p6YuM32VJG55PDEKeCZFANxrPU83KwJO5s/r6YbsFBmRiFV11Ak2AuLH6i/wAcU3wRNPUQyQgrEu/UFm5txboALg774sMeXoRDK93JOli51WuPToLMANh3xmmqlTYlWuEJvFHiVeFGIjeRhpOx02Nr83TqLYgynJ5lgkYuI3I4my7juNz8sCVrGWqkRBdQQUHbY3+AJBOGPi7O4/uuFICzCzopubWuL+m+NSjtUYLvkHnkH8LUglmEkjMzFepN7+zFxlnCIpJA0NY3+WK5kNBIIdQIQKbkAXPzPsOHQy1NRBu2tbgtvvhevJSn9kVG+iu1YeSqcwrcAhrtsPhgPM+JNKuphZh0X2euLNU1yRCORrD8BxXcvldnLxJdVc7npbGjTd5fSwA32WaipURUOkDscR1deqLtuVNtsfCjd9Wtv4gB0wSlMinoLMMItXbyDT6M4yggakPriWhrUjZlJFr4r7xS8QEmwbB3+HhHVmN79b47jycxRS7CG8RLCz2BIO+KJnuZtPNdeUHtiyeO2jVV0mx9mFPhmBGnRnF1vjDru5bEdD06UYe4MvCXh9df3yeYXBOPfEUEcVWOHbp0HqMWnxrMiU6tG4Vk6WOM9EpnkXTcsT1PTFSklFILSTlJzZr/AIOqRqYdnAcfocHS1SQzyBmAVrON+/Q/phBR5JJEsbtIbA6Tp22Pt9+G2b5dHCI5reU2Ytvse+/ttjPJR3/kG/AnrPFCwGaNA54l2Sw0jcb2J9v64rfg/I3rJpOIzKoPNotc6r9z0HwxB4szE1E6Mm4DaU+P/OLV4bRqDTNKDpnGgqBuGB5fmNWLbaX08jq2xzyxLm1HBCXpmR2ljPKWYlSt+XY+iWG3fAvhfJZagFEFiCRrtsCouN/fb5468SZl9pr7oAzHkCx2JNibAnpff1xb/CdDWQs8N44Q/wB6L/eN2U2tZb7A9/N3xPccIdXwFwix1cxmoRKBzqqygejxkMV+alfjgHO/EEB4MsTGVopAxEYLWVgUYMw5V2fVzEbqMe5XkUfFminLTaWDqHPKVk5r6BZL8QP2wXk9Er001I/RC8J/0kXT48N1+OMDSGJspn7T4KiTg1DxCFBeO4YO/NzDUByjykCzHzdsZVmmVATgSEuH3BPy+fT54/QGboavKH124giJbfYSxHmF/wD5EIxg3iGvRlj03Lqf9v8Ao/DGr08k9Np9DJJqSoXUUAV5YSOX8N/Q/wDf0wMkg+zsrEBkO1za5B6fQj44iq5Z2dZCvC1cobf2/wDJ3x3FlQEwSUl7jVe5Fzv/AMYqTfAaQUucqTFpuXXr6H4+8DGsfsuqaiSSWISfZxIok5UDM1rKbFrhdivVT1xleWQ8s0VhqBNj323X/b54snh/xLwODMjqJENipPmU7EEdbWt8sSdyi7Ka8Gv0XhyNo6iK2qaIssckhLFbgPGVvstgyjlsLqcMayqDR0lUNgGXV66ZQE0n0tIyE/6MVrI/GhqaomnhOuSFQyytoUMhY6gQGLXV/S/KPgzpMjlmSop5p3UKzWSKyJaQcQNfdyA7MoFwPu+mMck1yRU7Rn37Rs1hXMJJFYMrIobTvzBQP0AHwxnJlleMpHHdAdVz1AG47+nzvi1VlCFi4mm0ivZ73PexBv6Ej5YFqpljnDsQEkTcn2bfppxuUMJdf2SyvrlpbhvNIZFc29Len++LBl1GqtLEABtdfW3Ub+/9MIP8SGgxRozjVdWANgAfdfp+uDY4J5CjyuFVzpBT0F+v174VGqCZpvgbPo4pELvbUhUgbm43XYbnoR+bF1l4syTwxx6Q12VpDpI1cwIUb+e/W3TGX+HYRDIdI54yGU9zazf2xsb1aI0UpYBHUqSTYfvL9NXzxNdU1LyI7qygeFaNGqAZSWWQEAMbaSu9jY2O2rHyUsYqZVRQUWTUNu3U/DriDPZSkkqwqzAyF1IBWwIBJ33tuR6Ya+F8p4p1TXKv0A2Xbt6nY98a7SXufYU+S0tXRI2kbhk8q7nbbt7DgQzTOqMAECGxJ3b0wVHTKkfKoBiext6dP03x5U1aBpEvfUuoBdzf4e0YwxrojvsDrMjRo5Fbmccyk/PHGTxiJLMQA64Jimlk0mwRWGkk7nHtPlioLm7MjdTvthqk0nGTB/BEuYMdOhSfwknpjmWidku7G6noPbg2rkRNYJA6MMDGtdjyJsw6n2YuLfMUC15M+zFl4Ya/TC7OM5j4Pm3GIKCheVDqY+7FSzCK0jIe2Ovr6vtxujF6fQU5bb4B6zMHqGt8L40DJPDB+z6tZ6Xwp8A+HhIS7WsD0wyz7OmpmaAbKehxj0rinqT5Zr1nvktLT6K3XfeMwN+Xbri5+AfD4khaRxv+HFLySneWRtCl8aX4bjqEBiFk7/A4qnL6g9SSjHYizxyLJTEE2Om3xH98A12apNSNGFZ2ZLEKL7/94+yrKhxHSQlj13O2/swzyqARySR2FgdQ9x/vhEtq/kUrMryHJ5ZwdJ0NENQFrlivbfYY98QMjx3SeSXqSrHZT1J279cXSltT1zqdlLXHufY/1Yo+fU/Bq541UspbUAg1bHfthkWv8ND090rYd4PoSClQkfLCQzm34SdJt62BJ+GNVzSytBKOivoP+mTl/wDtpPwxkuReMplgNOIlI06Lnaw36gdTv6jFnyaSOqptNRVFpGUqE1aVUjYAqLA9jzE3wnVi5u0W7TyWXMs5ijqo2RuIxVo3SPnb95LgdNww3t5sQLLVGqOhFpxOgI4v3hvHsTpRgoYq6/iOyYL4SvQq8KKpVVlVVAA1IQ1hb2qV+OCs6lBihqF3ETpJf+BuRz7gjlvyjGW6GpWJ6Pw9G088FSzzDaVQzEIRJq1ci2QniIxva41L33OXZ3kyxzVVNpHKxCm2+k7rv7iuNZzzOYo6mB0JkcaonSLmID2Zb22B1oqjUR5zjO/2lQVLVCzGL7OJlCLdgSdP72m4Db9idgN8N0J7ZZC7pGc1UgalIYgMh2BO5IPQfC4wDWZsrGIoCXTr6Hpt19Rg/wDwVeOUlJY21Ag2vff3+uOaKmvFNFYalJsbbm3T9B88M1Nz+eBkaQCY53kBY8Iy912uBYet/Trhvk2WoJJEbdgOVrkdR16+36YCqatDBEdQDqRYX3t0/Tf4Y9TNmeYPCtjbTduhO57ewnAQaTLd0aF4UzHhmGU7cKQavYp5X+Ss38uNSrs6hirVs2t5IijxxjW+pTqjBVfKLNLubDbGG5TSOzGOZyC3MQpFjck9Bte9/rjZMnKHLIpkRVaCzsEUDeJrS2A7squPzYr1C4YEbTwZ74xopzUzIsfBEx4uiQqWAe976dSi7avKT9MUmXKF4ZmYszBgGVrWAvY+3Yn6Y2v9qcIX7PU3FgTGx9hGpflZv5sY9WV7MZUgjLiQnrta/Xv6k9fZgoyUtNXzx/QVNMniiSOZdICxyJ0Gw26/qMB/4lEkZi1amV+TTuLA+t7dP1xD/hskkZeSS6KdPDFxa5APsFj772w9y7L44ZUCryOm19zfvufW4wSTsjaJaConkcNbhahpB63t/wBnt2xqPhqhQ0pc3eWE+ZiWPJY2W/lBSwsPXGawyqkRRmAaN+UdzY26den64vfgnMpZJHjjUIGUHVICbkbGyjY+YdT2wepF+3+BMqsaeLqcCSGYW0uhRj225gf1+WJKDNAaaMRoXaMjcAhbDa5JH7pvtfE8eVgR3kZpGge1mPKAptcL0/yzf19uGzIqyEHZZE+o2P0K4zvUTgoeAabd8C5qWSR2Ej6VkW+lNhtsbnqe3pgmlgVFjYKBY6Wt8v1GAzmY0x6AXdG0kjy/um7dOtsSiklk4iu2m/MFT/nr1GKd0AqvyzupqlTWnUhtSgbn1xDNJLI1lAQSL1O52wXR06KUIFg4sffgeqrFRQBu6Naw32xcavBHfLI6WiW6u3Mb6TffE1VUIi2JF1bpgbhzSFh5Fvqt3wbFQIrA2vqF7nffBt5ywUvBjn27hM4vilTyPLOdO98XSryO2lmN74WGkWCoUgbHHU9Tpue1PizL6bUjHc480R01VUUi+gbCTNqh5pA0jXvi3eNmvEpHTFJnqF0A33GM3qntexcGr0i3r3Gss07wNSCIo3Z9sXqrskiP2Oxxjnh/xKdCoBuCLHGlCklmh1M+wFwBgqi0mmI1FJSe7scVuYJHKj6uvKQPpiOsrpDKjxoQCNN22HqMQxZehh1qOYb392HlQA9PqHUAMPeN8Inti/2LVso3jzK5AUnlckHlOna3cfXBHh2enepRQpXVFZrnqR7utwcWHxSY5qFwSAStxf1xl09PUcJZEjcabHV0+XfEg20NSjKNNlt8Q+Ex9si+zhVWRDffbY9fqMViohNPUshIcnqI+cg+4fP444hzucrGZGtEhN+GbPZtjvizZZWUpem0KQeIVZjsWDCwYkd9QF7+uChNxVhvcsMD8O+LaiENCqCyliiyEgjUSSCALne+xtbDnw9V080Ihq55NQvHw7lUUfh2XzDSR5i2CvFXhpWnp2h0oXdlb0O2r52VvniqZ9l5pqsKGErsN0jBLezb2j/64GtKavsJOzRqOnE2W2jCcRV20gBeLC3UW7cWO+AP2hxrU5YJ0/BomU+w7H+ljhV+z3M6hxNBEESz67y3JUNsQEFr8yk7sLau+G+W+GI5lmgqWkkMTlACxVACA6FUWy9Gtc33U4xSjslnoen4RhOfZkvFR4wWZQQR0B9l/n88KGjnkl5vuTLvtcXAsPW/pi3ZnlWmOeMqOJExBNtyUP8AvpPzwlzKoXhQvqAZSNr7kdD/ALH4Y0P6sv8AISxwB0GTR8SSNxdlHK246jra/t+mC4DqpTfzRG5+B5vpqGAanN9cweBDq06eboevt9Ccd0uUPJLoncqTzkLaxvf4XuD64WlTpBPjI9GbpxImU6nAsyj4d/n88aT+ziqqJ1ngDrAt+IbprYhxpITVygXS5JDbv0xmWW0K8KUBBxIyd7b8pv8AXT/Vh8mcGJYZklKEjQ1msSpsfeRdV+eHyg5xFui7ZvQ0ooZlkbVVQhlBkYu/3bcum99CuqjYWFmxQ6vSpglUAL5TYWHr/s3zxBNnDtNJwVLF7eb1sATa/u64Fjyh5EbW5vEP8vtcduttx+uJHT2ppfK/sqz6TMo1MyKOIH6afUjff3k9L4+RKiRFYkLGm22zC9h79j16YZ0dEkfBkjWwJs3tvuCb+4/PDFYQJJorFi+4VAWa7D0Htud/Zg818/KI2kQ5Xk8cciqRrDrcFh37/wC3zxe/DVMsMCTu4Ghrbm22po3+h1fDCXLsgqJY4pHtEisFJ8z7to6W0rZrDe/0xcsp8OQRSPGQXLJcO51NvdWAJ6b2O1vPgNbWjt2xF5bJnrGeV1ijusq31SXVbjlYgW1NsU9B7cQPQlokeZy5jbSy9F66DsOu++9+mGDTWiilYgGNtLnp1vG3w12P5cDCt4rTRwrrDi+o8qi40mx6tuL7DvjIn4JJZyFx06jiRgAKy6l9B2/UX+OIFzMExlAXa2k26D3np1GB6WjZ+HJM5f8AAU6KPh35hbfDTghVkQADQdS+7zf8jEk0n5JGLaxgXikkYMHawRr6F9OvXr0ODFpEViAAA63+OOZK8F/uxrLLY26bep6dDiJKd3CmVtlOkqvy3PfEt9lUusnLV4umkamsVIGIXilccx0hD0HXDJadUDgAC3MMKc28RwxPYc5YC4XfBxlb+lEcH2UCtr0MPUXAxTc+zDUAVF7d8Osly0MCHNyMeS0KgOlsd7Wi5QaRytBx05glJSPUxgM21umFVN4TJ1W3scDw5i8MhW9hhrk3idY3bUb3xi93R1moz5Nr09bRTcOBZRUxjZkYWIxY8h8Vyw3jZrqNt8CAfa57ry3wym8EfeoA3mHfEei1mPAXvQliayO8l8bxiMqwJbcWGHXhyvlqIyqsEFyLd7YoGZ5C9K6sRyk2viSLNJKeVWRiobrgWsZJ7af6WafkeUJzLINTISN9/dg3KIF0PEwHKSvw7fQ4R5b4lQsrg6i67hd9xgiOaeSc6RwhILi+5NtvcNsJlGTvwLE7eGafgPqfhlSwa522OKlTUE7QNw4mYKdn6DY9Rfe+NKhyNFqCJOcuNYLevQ+z0w0yanWOaaMDlNnUew7H6j64j1EkNhKXBlaZrVPENUh0xuHYDlYlevN1BtcXFsWSozOjaFDEpUiRTrI3IbkYlupKhybn9298NJ/D1MHqdb8I69VyRpIYXGx9uofDFMXKJuHOsMZeNSQHJCi1uwO5OkjBJwnnv/sLBbKOfg5jDJ0WcaGA6AuL2+EqafzYfVucxQ1vKTI0sWlo4+dgyElbgeW6u+5sOTGTpDLInM51xXOk7bgk2NtyS3cnGpyxQrSRVMCKqxlJxpFuU+fp/wDrZsI9TBWn5Q2LawZl49pKlqyQhPs/HswBYEkWAJutxe43A7nFMpPD6M0ivcumwN9vYfqNsbl+1akBhhqB/wC09if4X/8A6C4x7McwC1BaFS5KgdDYnf4na3yxNHbJWxrtYAxHrpL2s0Z1H4eb6EjHtZmKB4XU6nAIZV3PY+69x9cRU+VzSuY5GMWo6yoHW9z0B9/Xpg/LslQxyjQOKhNj3up2t6Xt9cMq+PlEsFglnlkbhjhcXpe+4AAJBt7umGOX5ICJFNzLHcKb9Ta6n3WK7e3DGVAYoZbgaWA39CP7KfhhxluXTS1CmCMgSrs8oZFOnqRtqNgV7b264ZiP6n/4wGxUUvDDKotpYX9zf304MojqqSIEMpdRstgLjY3Y7bDTfFtybwCjCeKd2Z0JC2OlBqQMrhR1sWI3J8p2w/hRFp6aZEC8Nl1ADoH+7cH00swJ/wBGEv1CTuJTTopuWeC5nhmEj6TCTaJO5ADAFupBBFrAdcXSgyqnp2p5IUVVcFCQOuoa1YnqfKRvfzYIq8xjp6o6j/nRghVBZiyGxsqgkkqy/wAhwriWpkp3jRREsDErq5pOQiSMBRyry6RclvdjM5yfJdDWoeNFqYpHWNTzKSbW4gJ29vEDnb2YD/xOWUQSxx6B5TJJ057CwQHUecKN9OJYcujSWCe5kMgKl5DqO41qQTsosrCy2HN0wU6hY6mIsECkupY2A1c4bf0k1fy4HCJl/YgiyYM0scrGRiNalug1gi6qOUEMpN+u43wVTTDTDIbDqrey47+5lA+OATnLSNDJBGSCCpd7qnMAw9rWK22Ft+uPY8m1cUStrcHWg6IC3MCF6efUN79MX1krF/SdvVljKkC8Tm1Br2UX5uvfmB6XxOlKZGR5W1BxbSuy+ov3O1+uDEkUGKQbK62+mofofniuZp4shhBjjBldH20bqADfc9NgbYpW8JFuPksKIESwsOG30/6OE2b+JoYmdE+9cgHSm9j7fTpirV+Zz1DWlfQknRYzbp6nvgBHVFDbAo9mPr78aIen/wBxG/A0zDNp5yC7aEblsmx+JwvcKiHoCjde5vhbUZvq1pApk5rhh0X1x5FlrSsDO99YuAuw2w6oxwikgBMzWKU79cQ1tY7yXVbBtr4mkydVCv1w5qYF4QYDpjsU6ycXdFO0Viq8MElXc9TiDOPCBjTiKNhvi51NUhh3IuMDy50Hh0Kuo2xn1PTwkqodp+o1U7KRxniCuuxGHVP4vIMbO3Q4Mp8kepTewA7YDo/BBZWtuRcYyy0dTT/S7RrWrpT/AFLI7z7xMlSgVFvYjc9sDV/hXVTmbUSQLgYrtNStHrjYWKm2D6HxXIsbRuwsBp3xa1ItU1RfsyjTgyy+DnXhXAGpCG+HQ4vmYSALHKPwMD8DscY14Tzdw5RF1arj540bLqCWeLTJIRYWKjbcYW1uSbYOotsmhxn2aRgxMp1OrW0rubHb/jA88tQ0kcluCp+7J8x5unsG4Hr1wbllAj0xAUBrEH3jb9cEM3FpD+9pv7mX+4wi0sJEQMmUrHUxu5MhkBUs+5DDmFvTYMNrYZRoI6oi1lmjv+ZDY/Eqw/lwnzXPo2hUpd5F0yBUF7EWJBPQbXG/riHMqmolCTG0UUbg3Q3fS3KTqOw5WJ2B6dcLcJMZGSRxmuV0y1M5lfhl9DoR+K40lQvViCl7Dfnx54f+0NC9LHGoRCy65r30PdhaPY9GI5ivTDV8rjp5YZVFyzGORmJYkOOUksSTzqo6/iOD5/u6tG7TRlD/AKku6/0tJ/LgXN1XIxRvJXofDgqaR1lkkkmRXjXW3KjpdQVUWXsDcgmx64o1T4Yc0a1CxgBedrDe1rm/qNJvf2Y0n/GY4KqeNdUpk0yBIhrbVbQwPZNlQ3cgc2AqDL6idZqd34EQdrou8hWQ8QDX5QvMV2B8pF8SGo434GP7GZVoUSwuN2IsVG7HuLAbne4+OHeT+GamWoI0/ZxKusGQBmsNKkhQbA3I69L4uGW+HoVon4cSidL3NrlpImvuTvZmTp6Nh5mE66aapU8qstz/AASjT8tRRvy4ZP1D/wBPzBSTZW8i8DU4Soica5ULRrI25UMoZGXsDZhuANwcPp59VLT1NrGNkdh+6D93KD/pV3+KYDqc/QVd6ZTUGSPQdBsgZCSLueXys1wuphoG2IsuyuWZpoKiQoty5hhJCkS3YkvYOw18QW5Rsbg9BnbbywsJ0HZjnEcNYNN5XePQ0cdmYMp1JcXstw0m7EeXAVJQVE/Hgd/s8ZJbhpZntLdt3OwGrULKOxs2J4IFSgR1RVanYM4RbDVExWawHqBIPjg3Na+OCeKV2AWRGjNtySOdLAbn8YsB1cYr8FvPIFRUkccENQiBXV1Mp3LG945NTG7NpJJ3P4MM6qqjp52eR1SOSO5LEAakNu/cq6/yYTU7zzmeCNBDE5L6plOvTJe+mMEWuwc3Ygi/lx1T5eoiiqnLSTRuOI8jaiNzHIAPKgFybKB5Rin9y1hYIkqppKd44IuWFiVkkuuyHWgWPzk6NI5tIIOxODVypBNDLI5nMgI1PawIGtCqgaVAUPva+/XDNnWKoYsQqSR6iTsAYzYk+9XX+TFJzLxtEkKw06NO0b8roPu1VHuDq/EOHYHT6kXGLVvgpxXZbWS0VRH0MbF0ubekqfAMdP5cIM08eQJKPs/30nDIIBsvUFbt0/e2Hrim5jUzVLq1VKGSU6Qsd0UabkAjve7He5HriJyFjmTYcM6hf0FiBc/w2GNEdDuQIxq66pnDLLIV4d24KW077gX6kAG2OI2jjMbABUdSD2F/U4R1HiMGX/068STRYg7Lf39+uIY8tkdS0zk8LrF+Eevf0xpW2KpFUwuXO+VUiUuVYkOPKANtzj6PLHkf79+YjWFU2X++CwIoiVGlInj9wHrhQ+es2gQoWdBbWfJv0374VPU8hRiPI5o4ljfZVIKt2wqfNndQIEJCk8/a2I4snY6zMxZ0GrSPLvubDDZqmKI3YhUdR8xhMtRsNR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48" name="AutoShape 4" descr="data:image/jpeg;base64,/9j/4AAQSkZJRgABAQAAAQABAAD/2wCEAAkGBxMTEhUUExMWFhUWGB4aGRgXGBwaHhohHx0aHB4dHB8cHCggHB8lHBoeITEiJSwsLi4uGCAzODMsNygtLiwBCgoKDg0OGxAQGywmHyQ0NDAsNCw0LCw0LCw0LDQ0LCw0LCwsNDQsNCw0NDU0LCwsLCwsLCwsLCwsLCwsLCwsLP/AABEIALABHwMBIgACEQEDEQH/xAAcAAACAwEBAQEAAAAAAAAAAAAEBQMGBwIBAAj/xABBEAACAQIEBAMFBQYGAQQDAAABAgMEEQAFEiETIjFBBjJRYXGBkaEUI0KCsQdSYpKi4RUzcsHR8fAkQ3OyFmPi/8QAGgEAAgMBAQAAAAAAAAAAAAAAAgMAAQQFBv/EAC4RAAICAQQBAwMEAQUBAAAAAAABAhEhAxIxQVEEE/AiYXEyobHRgUJSkcHxI//aAAwDAQACEQMRAD8ArdVPIyqwXy73OJHmlYK9wApvtg7LrNGVPtGB6EjSUPa4x7CUL75PORl9uBlWZcWjEjOzabHr2+GCarKkWISKu6kMe9x3+mOcpzFDCVdhsCvXEdJnK8ExkMxsVsBhLa6ouKl30MMxp1WNJFA5GBNvQ7H9cGGQI8Mo6BtJ9z7frbCjL5JZYeGqDcFSWb026WxPRUEs8OkyWsCLKoHMNtzueowubtMZGNFnzJwksEo6EmJvc26/1KB+bA9bmMcVUjF1HEjKuL3IKnUlwLnoXHyxWjTNNAWZ3ZwLgMxIuO1unUYbtAgplmiUApplFhbYWLD4rcYzS0muRsWg2mztUqZNCSusqqwsmm7LysfvNO2kpv7MR0c9QZpkSNI9R4gEjFrB9jYLseZSev4sHZyAEimHSN1JP8L8jfDmB/Lj2sbRPBJ2JaJvzDUv9S2/NhFdhpi7K8rkdJKd52VY2KFURACCNQ3YM1tLWtftgmDJVmomZtbzKp/zJHca4yQRZmIALLa1uhxPV18cFVqZ1USxWa5AsyHb4lWP8uOcqz1VmmWNJZQ7CRQqW6gK27lRbUt7/wAWFT4CuXKCHjjWOnqIlVVV0Y6QF5JOQ3sOgDhvy4aV4EdVDJ2lVom/1LeRPoJfnhBllLUzQzUwSONFLRniOSwVhqUBUFtkcC+rtiSopKiaiMz1DlogX4caKtmjJDrc3bVystwRv8sKk1ZaiOaOQRVNQh8rhZhfpuNDj5oGP/yYr82f060UtM0yh4tSRkEtfQbwsNIJNgEN/W47HC7xhl0cVPHUqvFAYK3Fdnur9CNRNuYKNreY4z+SrtNygKrjouw69Pb1GNGj6dajy/sWuLQxznPpJ1ieR5H02vfSqi+xC2Jv25rdumBVnIl6gBxsRdrW9+kX3+mA6eEniR++3x3H6/TByUB4cbO6Rm6kBjvYnSTYA2tcnffbHTjWmsv7+MrD/YjXS+eCKORgHi1vsbizWB7gkDrvb5Ynp68gLLYE9G1DUTfbq1ze9jfthhLkbtKhiSV9QK3MfDViBflLkA7X+WOW8MzqZoWAWQDXpsznSd9iq6die57YXv0t1Ry/+fwTrPzyXDwb4iRTKs5FnCkWHXYI2w9AFJt6k4d8YCjuTY079WNr8NipPvaO5/MMZGLhUcs11axHltvawI3623xbvDFbAJXM6h9QDanJc2NlbdiTtyn3E4Rr+n3NzgvnQNUXAZ3EJ1ZCX1pZhGpbdTtuNrkN6/hwMHlaF0SK3CbUNbAEBTcbLf8AB7e+PYDelBJu1O+59QpKMfcVuflhsKhEm1MQFlj3ubC67Hr7CPljG8cAgNPHKZFLS2Eq25FA6e1tXY/THf8AhaCJrgs0TfiJOwPodvKcCRZgojsmpzE+xRSRYG179PKb9cHvUymQgIqiVfxG/TY7L7CO+I7vBDqWnUSWAAWVO3S4/wDBgeWUCONiQCjaTf5Y4SndkUvIfu20kLyj0Pt+uDUyxA8iBRzLqUnc3959owW6ufnxA0CGrXTIigtvqWw+OPGnkJBCgCRbXJ74YSEfdSeo0nAE1SioVvcxvcW32/6wUXZTQAlO9lLMeU6SBtj2fLlCsLXKG4v6YIldmLhUPMAwvtiSOmdyCWsHW22Hb6yLaFM0ajWNhcBhiOKuXcDfUvb1w1bKkAUncg6TfA4gWPsBpb6HDo6iYEkLJppJPKlgwtc+uF02Xy7FntfYgezD2prkS4G5Vr7YV1tZI91RO9wTh0JPpC6KlSUsgkKlrat9sfNlemWxJIbfDOukClH9tsR5xVJyMCLg40yjFLPQMZzk8dn2WUaJKVsLEXGCZYQk5HZhcf74Dnqt0dVJsdz064KzEyNofSFCm1zv1wLklx0HtbeXyMsjlCTOp6NZh+hwwo5hHPKhIAJDi5A67H6j64Q1NHINEpc9dJ07WB/vg05civE5Gq7aWLb9eh39owiau2NjRFFXxpLKoa66iy6QWvq3I2/iviXJa59DRLEWsSBrYKAG3AI3PQ2+GDs5pFSSJwLA3Q2+a/oR8ceRWSpU9pUI/Mu4+hPywHMbDVWSZVTTzU5hZ0VVvEwC6m5dhck23Fje3fEK5c01KWZ5HkCmys50h0O40iw8y2w2oJBHUyA2CyoHF9t15W6+zTganzSKOeZA2sFtaiMF/MOYcoP4gTv+9jG0k6Gpvo7qqOFaZKiGNF0FJbqoF1OzXPU8jH5YOqwElp5e2oxMfY45f61UfmwBk0krRSU6QEhSyfeMIwFbmUEWZvK1unbHtJldTPSlTKqtHdQqpcl4jYXZj+8oOwHXCnKrCryWGBxHVg/hni/qjP6lHP8AJiCnziCCaoikkWzMJFA3J4g5lAFyTrViR/GML63K4npY6pjJLp0SHiOSNBtxBpFlFkLdu2D82iio3gnRFSMa43CAKLMNamw6nVGFH/yYztW6QawjMs7zUtTvTAuwikKoNNuRRpTVq5r2AOm3c4rwjLLG6gcpHqT6b327jb2YtPjyZTmDstrNZdu5ULzfEFR+XCfLqYfeIxCLfdibWDd/ba/b0x1tDTW1bvH78ojdcfPJcMj8JrxYjURvaUOp1Pp50INrIBYFdVhc+TFryjIoEeppxEgB3BCi+iRbdeuzBx8BgGfxIktJE4DvNHokbQjMFK7SXa2ny6x174LnqakzxSLEkQcGK8jarnd1JVNttLW5vxY5epqObbJTCahy9Ekrf5kDBn98ZKS/068S1s6RVMUzMqrJGUZmIFivMu5/hMn0wLTZTIZZoZqh9LgSaYgI1YPdWHduqm/N+L24EgymJaUy8MGanbmY8zHhNZ92ueZVO38QwtBNFLzvLhJU1K06tMsjal4YuBqGom5285Nt/wAOECl9KMQBpaxN7kdiCo9tu/bG1ZkoSop5drOpjJ9oBdP6eJ88Zp4soliq6iMkKsh4ikkAc4uev8er5Y6PpdZz+hvr+AXyWLwXBxzLG8jBSFOmO0YII0n1b8Ivv+LDqLLo1hWTQOJE9nY7k2Ohtzc27/DFI8G5xwpIpArtcFCFW/mtbc2F9QUde+L4pnkkljCpGsq6uc6zZhpNgthe4v174V6lbdR7XjkH8hvDUTMD5ZUv8Ryn6WwDUViLEhZgHiexBO530n/nEENIzpHJLI7FG0Mt9IF+U+Wx81up7YLanhileGyqJk1Kbeyx39b7/HCVz8+cA0RpVF3kWNGYSLcXGkXtb8XtGJIWlfhuSqW5Dbc/XbqMTU0oCxSE7qdLfH+4xG9agMqKdRvrUKNXt7e2+I2UDVFB/mIzM2g61ufj0HxwbBCoOwAEifXEc0zu6OqaQ66bsevwGIFom087k8NrEDYW/XBp2slNZwemujCoxYXU6TjkVmxCqTpa47bYr+d5fwag8NSQRrHffvhnlGdq7feWXUtsP9u4bogyVBlUJW1DZQw1DvgM5aGN2JOtfqMGtmakIVuxBKm2ByJSNgF0t9DiQbS8CmkRNTIuk2AuCDhTVZhGmk3va4NsMqnLTdgzE25hiKahjGoWG9jjRCS7YFGaJTGSPmYm3bDGjpFaLpvbAlNUKrMpO18S5bXWZlAJ32xuW1MqW5rA+o4g8Fu9sF0tpICve1viMJ8qllDMoUC+4v7cT09LIJGQuQDvtt1wLbYKil2MUlD05DEDltue4/vjhari09l1M9gQFUmxHt6dRj3JMvQSOpANtxffY4eZLGFaSP0a49zb/rfGbUk0OjXQnraqWen5YrWAe7Nvdd9gPdgWoikeISmTZLOAigbdyCbm+knFgy1AjSxfusbe5tx/uMB5cVRZInICoWW7EAaTuOv8JwGMjEey5XGpilYF7SLqMhL3VuW/NtsSD8MPs2phHJBIAALmJrbCzC6nb+JQPzYrtDXLJTGGzyNpMf3alulwDq8vSx64LnzOoqKUhYlBABu7760N+VVB/Evc4yztu0Mp9jqAiOrU9po7fmjNx81Zv5cTwVKQVM6uyqkgWYFiAL20P1/0qfzYR1dHI9OlS07ME0ygRqIwFPnsRd76C3fB2a5LDEYJlQG0gV2a7kh+UElyTs+n5nGedNhJHmVZvCUmp1V51DuFESlgUfmHN5QBqZdz+HAUv2qroGh4SDQuhmd+cvEeyqCLlk7nv3GHukR1kbfhmjMZ/wBSXdf6TJ8sS0R4VXPH0EoWZffbhuPgUQ/nwp4eA0+zEcydpFWUNa1tlGnSLBRY3J6W3Jxaf2awxCsAdQxkjOlmAJDLY2F/VdX8uE+fxRwz1MBYBQ7abb2Dcw6egYD8uBsizUxtHIqnVEwckkKth5h3JupYeu/Q2x1dXZPStctX5aff9Fq+DZ6OBUnqISOV7SAdrSAhh/Orn82BEJNCR1kpz37tC238wX5NjiupqlpYJZJljDExfcLuAw1C7yXB5kAB0jze3HcGQwrVOkimUOgkUykvcg6X2PL+4en4sci/ITjm0fZhn0HFgkjfiHeNhGC5s4BW+nYHWqix/eOIY6uf7RKiQBBMA447AdgjHSmq/lXYkeb24Jp6QmkmgXzwsyp70IeI/wAujEuYVKlaWqXy3AJ/hlAA/r4eIqI/n+BIaKZ6RuJOx+ynyRqFvwjbzbvdoxcEEecYWePcjiiFNNGt1ZijliXJJGpCSxJ2Af5jFjizqFaqZUPGEiqxWJTIdQGhgdNwOUR9bdcKswhqJ8veEQACAbmR+f7rmACqDzMgA3YeY4bpT2TUvBSVlHpiyyOg631p7/N/9v0xqLZrEFppy6qDym5A2YBv1AHxxkh1ao3ZydXLy8lh1G43PfGi+DKON6SZURRKpNmtzE7Om539B+XG71mUnXAFDEVZdp44o3cPzKSNAFx1u9ieYE7A4XeKklenjqH0gIbEJcsNWxNzYbG3bFjWYEwTDow0n4jUL/EW/NgPMZoniqabVqLatKqCx5hqGy36Nf5YwqbjJNdEVXkoFJVsrMjEuBuuok979OnXGjUFRG3BljI0sNJt8xf64znLKF5ZUXZGtbUxuOl/KN/Xrg6rySop+KqM7BDquuwNwDuBv3Ixt1lCVJYYNZLxPOiIylgDG9x7uv6HHkkzM7BEJEi99hf44ReD8yjkezhVLpsT3PvPfFrMoCIxI5Gsf0xjmnB0XtfZXMzhkbhySOFUcjW6/PAk+QRtEzRG7I1wet8Oc2cSJNEgL33FunzxVpJKqm2sAkgtf240acm1jDAcc4O4654LxsoAO4w8/wAaiPlOosvQeuFcKwzqgdiz30m+AamkamdtO4Q3HuxoajN55F0OZZ5ZNJC6QRpN8c/4XcBnYkjY4hoc2DIw6sDcAYnnnmNwFADbgnEysLAqSM3NAqSKbdcMGhCSKex2wFU1gZARckb4MYSSRghbW3ucdJtK6EU3W78DNiEkR+x2OCM1kVXje49DgMZdJJFqLdBcW2x2mXK0Wq1yN99+mFSdvAUUksk71wWVHW7X5TpHywdLUSiVHVAocaOc39o2GJTTh6e69QAw943wVUgPT6l6qA4+G+M02mx8QOqo5OOjPK33gKnRybjcDuel8F0eVxx1I5AeIlwW5jqU77tfqD9Md5rOpgElwCpVxcgdOo+V8QV+bIVSSMO5jYMSqm1ujcxsOh+mES4GIZrCI6l17SKJB7xyt9NPzwPRKI55o+xIkX3P1/qDfPEGazzvwpAqRBWC3ZtZs/Luq2Fr2PXtiSqyK8sLzSySByY234YFxdfJY21C1iT5sK3VyEkT5VmMEUUkE8iKEdkAYgXRuZbDvytbb0xHS17VFEYEhlkcIY9dgigrsrXkI32VtgTgv/CoqeqjMUaosqFdh+JDqG/W5Utv/CMFZROq1dRECDqCy29GsEf9EP5jjPLK3IYsMTVT1U1KtReKNYrTAKGd+XzbtZQdJYWsfTBebZKganmlkknXiCN+I22mTlWyoFW3F4e1t8M8q0oamF7BVcsLnbRLz9+2ouPy4S0+aRyULUyl5ZVVolMSGSxQlY3LAaB5Ve5IwuTbGRQh/aPkcUE0EkUapHIpQhVAUMu4Nhtchj/JinU66ZnTs29vf1+urGgeL5qmsoBKKdEjjAm1NJd9gQbIoIA0k9WvbtfGbTxsdDyMWubbWUAdbbAE9+uOj6TVb09vh/syNZs1mizeNssUSyKk0Y0qHYKTJC3LsdySUU/mwXmGe6/s88EMrBWtrZeGhWQBQLvYka9BuqkbYS/suaNZZowiglVdSBvbysLm7W8p6/iOLLR0eqCopehRnRT6AjXGR/pDKPy45+rDZNxfQV2gURVRqeaRIOOmr7ocQ3SynmkAF9LL+E+X2YjpPDUbx1ELankjLKjSMWAuA8bBL6BbUBso3U4mzLOYhBTTu6oyujaSwBsw0OAOpsGJsP3Mff4u32oNBBIwmj03kHBUshLDzjUeVm3Cnyi1+wOyR5sMaVTFSVCKFUMoIAtZZQF02HS0hjJ/04JMqxVUmoqqSxiS5NhdbRuTftp4QwjhoKmRainkmSEAk6Y11H7z7wHiP+EMxUWQHk2IwnzLMaFYYKkkyyqys6uxmYalKsvMSqFWZTy28mJGDlwFdYKhPQMeNHAjTRxuxWSOzJpU3B13t5e1774u3h3Kq2nZSzxRibba8huoJHdQCQTuCfLhRVeOtE7cGJQk6g8++4Gkmw23UILezFefxfOI9LVBDQsNA27co6DfluN/XG3/AOko02q/oBpvo02PJgUmR2eRomuoLWU9HXkWy9Dbe+HMEaI0TIAqOumygAfvL09mrGb+HvGro+p1kkMigc5Ci4vaxNyQQfTsMWzKjLPSl+Jo4RJ0RjcaTe2prk8h7AdcZ9TTlHL4BSzRX89o3ppZpFFlWTWh9rANa3vNsG0HjdWcakuzqFNtlJ9pPTY/TFnhy6JJkbTq4i21MSxuN+rXO4J+WEGbeE4zBIY+WSNybX2O/wBNjhq1YSSU+iqtir/8bZo3lRwDG1wib99+Y+w47FRJC+iVSdQuNZJ+XbAIziakcx7lWFiANQv0Nj0xYo8xWuEQsqEHTzbtcjsOnbDb2vKtfwC1jJYKGrRhG6kWIscC18sTIUYa9DdAL4FpMoEUjxlmYCzLc7evT54ePCobYAB1xlltUrRaTpootbkUpdzCNA8yg4HpZQW/9Rdiwti4rmCLo3uRdSBvio51MZZljRdGltyeu+NulNvDQt5CPDbIr+gNxvhpX16BRbcqSNsKpcp4My3YsNmxY5KeNT0ADAHBTcbUhTTM0yqnUoRbcbYbZNYoVPbbFVhzUiQhV64Jp5ZeJ106vTHSlJNUjH7cst/kteV1SKGRiBYkYAo8wUFkUFtzawwtaitKNRJ1euHmUxKkwFtmGFSVWxirg8yyqlGqMJax/EexwRlFPI2qNpCAptZduv1xJnVQtPJxD0ZbfEdMCZHmX3gdjYSLvf1H9sIbtWhyTHGQZZHZlZAWUlbnc27dfYcE5VThomhb8OqM+7oPpbA0WYqtQdAZxIvRR3HtO3T9MeyfaBObKsfFGrm5jy7HYbXtbv2xlbzQwKok4tKY2PNpKE/xLtf5i+PKzN43pBd1EulWVb761IIFhv5ltgSkyj790ld3BAkAvoBvs2y+0Dv3w68O0kcMk0Sqq2YOthvpcevU2YMMJ1Gg0KfEfiAtTpPHBJpjZZA7aUB7EAMdRupI2GKplOZO9VFIZBFxH0MYxdgJNt2e/wCIL291seeKaxxK1ISOHETpt3DEkX9wOn8uFmXULfZy5cLY2FyFsbsL3O1wUvb2jD9LTWxryMSpWzTarIYUqoHkUyiQMhMxMnOBrQjVsuyyCwAG+GdEgirJEFgsyLKoG3Mlo3/p4X1wnq8/WopEkiSSSRQkvIhspQhmBY2XoGU2JO5x3mz1bCGotFCquACCZX0y2S5AsoALK3U+UHtjnO+xqTGWUwqDVUzjlEjEA90mGv5amkX8mMVkp254FV5XjYgcNS99LWvy32Nuvtxq1bkaCphaokedZlaNuIbDUo4iAqgVSoXjbMD1wJXeIocuqZYY41ZZNLqqEKqNpCMpA6eRT+Y4Zoymm1HsK0V3w1QVsRhqhGiJsgZ2vdZdKg6Uubaip3t0xbayhKVCtV1RCzIb8M8BdSEWFwxfdXP4vw4zuXxfO0UtLqWOMXCgAXCkkqLn0BAHuxX63PjLGpd2eRTfcltu/wBD9MPlpym902UkabHm1BAamnVA+otpZACSrqNi53NmLDv0GFFf46nlgQhVR4WDaupuAVY77C4LbYpstW/EjcqFBFrk3B6kXC7jvtj6OL7x4pGYh+bY6Qb36gde/fD4+ngur6z+wN/P5GWdZ+zzRyPIXZlswvvtuBYbfibb24TGqkbjRoltW9n5Tuewve9yfliPhkwtsNcR6gWJ0ne9uuwOPauWzQzdiNLH/wA/Nhm5P7L+8F0xXUCR4tbSEhTbSNrXsD/tg2kVI5lAA0um3v77+3b54AqK5FM6C7q/TRvYkb/Un5DAyzTMiNYKsZtq/EL2HS/uxnbUXj55GVayWiglPCZe8TfQH/i+NM8B5+is8fM/EAIVFLG/Q37Da25PbGTZdRATASHiaxqBPr+h7Yu/gqtMckZJ8j6G9x5f97/DBSW7TcX8oXK07RoSmdohYLGIW6sdTgDboNhym/U4NTKlMhWVmkEi35jtcbHlFh0K9sSTVUccjiRgFlQG3cnytYdTtpwIuYSNHGyRnkNi78o/cO3m62PQdMc+2VUVyTz0cbxR60B0NYi3vX9bYpWdwJSVdo7kNZ1A3N77jFxeidjIsspAYa7Jyj/nqL9e+Kn4dijmrEkK23bbruOmNHp21bvCK/wPq+tkZoZFjKgjSS3zGwwxFIWQF2J0HoNhiv57VskzRE8qsHUew9v1w+p6l2GlUPMvVtsVONQi0C/1VI+rIUjSWwA21DFKyyrjMheQkkjt64beI5ZG0IXvflYLtj5qVIqbTYK6Ee/D9KLjG32BJ+BbBPJUSrY2AFrnDyTLSVBdiShtgfK3jUP3bqLYOeSVzyrpDC9z7MNnJp0uhToyipiClWGDahgNL+hwFBTSyx+gwzy7JdcfMScdJtmS4rlklfWKVVgblT2xLNPKVEiIeTe5wyyfLUMRFhfpgavzdYqZlNtW62wqUuS4LhJFP8R+JJZ0KmwUHtgvwpKGXUeYqwbffbocVem52ZTYXOG3hmURSFGN+q7b3vjInbvydGUFGO1Gy1cYCRyD8DA7eh2P0ODc8UBI5R/7bj5Nyn9b/DCLJ5J5oOGFAFtJLH026DElLQvPEyyysSAV0jlFxt78Z5LN3wIQRm2YxxvDJrUEEqwvvZh6dfMBhfn3iExOlQkMmnSYyzDQCSQV677EHe3fDXL8sjekOlFVyvUDfUPb18wxQPF2dGqBAuBGLaf4hub/ABFvhiRSk/wMirYPkuWtVVwV30hwzcjbm2+kMRfv19+HviLJ4KObhiPUsq6kZuchgCDu1/xaT7dRx9k+U/Z4FrGYa4ikigHqluce0lWPywL428QCpaHQQdFjpUX0lhuC3S97Cwv0wdv3L6GWnhF0/ZrV6oZIW6xubD+F+Yf1ah8MMsvplko5aVzbh64Cb9AB92b+vDKNisZLlVVTyo+pIRUDhm33rAgM63vZQdmHfrhzHkcYrCs5acTR6xxTcakIV7qLIeVo7bfhOMOso724vA+EsJCDxd4op5su0NIPtGlG0pdtLi2oErso8y3PY4yXNcwlaz20gG2o7k37n4j64v8A4wouBXTRAWjkAlRewDA3sOg5g/T2YzuX/LliYgFbgEm3Tp+gPxxr0oJaaafP8orh0RGO0iGU8TWOpJtfa3S3YjrgyjfS8sPRG3A7bj/sfDCKpzJWiQb61IPu/wDB+mJZ6iUujkaARp1Df1Pr7/nhq1Ip/T8svb5HNKS9Oy/ijN/5Tv8AofnhjxVZoGB1P0Krud7fC9+1++E9FQ/fFJTq1jVcbev/ABjRv2fZCZYqhgAXgtwv9akOvz0gfmOJqarjG38plKNs5o/AVVJK6kpAZEDgNzkjynpYAggX621jFZzbwdJEsusMeCzLceVtJPyuBe38QxuOY1qD7LV6lCX0lmNholUW6/xiP4XwolzJJJp44oWqEqEDfuKWUCN21PYEBRDumrc4wLXk3kY0kYZUU6xmGVVABOlrevr9DgaaVI2nR2Cq4uPef73+WGuf5LOjSwMwAhJuoN+1xY23uLb7demEYyuNBFJbUGazat9//AcPlJvKIkj2HNmIj0odUf4j5d+36fLFmysSM9nfSZBq5Nh+vs+uFEUYVpoiQqsNS9gL/wB/0wRQ5ulorXLp1AHY+3p6YuM32VJG55PDEKeCZFANxrPU83KwJO5s/r6YbsFBmRiFV11Ak2AuLH6i/wAcU3wRNPUQyQgrEu/UFm5txboALg774sMeXoRDK93JOli51WuPToLMANh3xmmqlTYlWuEJvFHiVeFGIjeRhpOx02Nr83TqLYgynJ5lgkYuI3I4my7juNz8sCVrGWqkRBdQQUHbY3+AJBOGPi7O4/uuFICzCzopubWuL+m+NSjtUYLvkHnkH8LUglmEkjMzFepN7+zFxlnCIpJA0NY3+WK5kNBIIdQIQKbkAXPzPsOHQy1NRBu2tbgtvvhevJSn9kVG+iu1YeSqcwrcAhrtsPhgPM+JNKuphZh0X2euLNU1yRCORrD8BxXcvldnLxJdVc7npbGjTd5fSwA32WaipURUOkDscR1deqLtuVNtsfCjd9Wtv4gB0wSlMinoLMMItXbyDT6M4yggakPriWhrUjZlJFr4r7xS8QEmwbB3+HhHVmN79b47jycxRS7CG8RLCz2BIO+KJnuZtPNdeUHtiyeO2jVV0mx9mFPhmBGnRnF1vjDru5bEdD06UYe4MvCXh9df3yeYXBOPfEUEcVWOHbp0HqMWnxrMiU6tG4Vk6WOM9EpnkXTcsT1PTFSklFILSTlJzZr/AIOqRqYdnAcfocHS1SQzyBmAVrON+/Q/phBR5JJEsbtIbA6Tp22Pt9+G2b5dHCI5reU2Ytvse+/ttjPJR3/kG/AnrPFCwGaNA54l2Sw0jcb2J9v64rfg/I3rJpOIzKoPNotc6r9z0HwxB4szE1E6Mm4DaU+P/OLV4bRqDTNKDpnGgqBuGB5fmNWLbaX08jq2xzyxLm1HBCXpmR2ljPKWYlSt+XY+iWG3fAvhfJZagFEFiCRrtsCouN/fb5468SZl9pr7oAzHkCx2JNibAnpff1xb/CdDWQs8N44Q/wB6L/eN2U2tZb7A9/N3xPccIdXwFwix1cxmoRKBzqqygejxkMV+alfjgHO/EEB4MsTGVopAxEYLWVgUYMw5V2fVzEbqMe5XkUfFminLTaWDqHPKVk5r6BZL8QP2wXk9Er001I/RC8J/0kXT48N1+OMDSGJspn7T4KiTg1DxCFBeO4YO/NzDUByjykCzHzdsZVmmVATgSEuH3BPy+fT54/QGboavKH124giJbfYSxHmF/wD5EIxg3iGvRlj03Lqf9v8Ao/DGr08k9Np9DJJqSoXUUAV5YSOX8N/Q/wDf0wMkg+zsrEBkO1za5B6fQj44iq5Z2dZCvC1cobf2/wDJ3x3FlQEwSUl7jVe5Fzv/AMYqTfAaQUucqTFpuXXr6H4+8DGsfsuqaiSSWISfZxIok5UDM1rKbFrhdivVT1xleWQ8s0VhqBNj323X/b54snh/xLwODMjqJENipPmU7EEdbWt8sSdyi7Ka8Gv0XhyNo6iK2qaIssckhLFbgPGVvstgyjlsLqcMayqDR0lUNgGXV66ZQE0n0tIyE/6MVrI/GhqaomnhOuSFQyytoUMhY6gQGLXV/S/KPgzpMjlmSop5p3UKzWSKyJaQcQNfdyA7MoFwPu+mMck1yRU7Rn37Rs1hXMJJFYMrIobTvzBQP0AHwxnJlleMpHHdAdVz1AG47+nzvi1VlCFi4mm0ivZ73PexBv6Ej5YFqpljnDsQEkTcn2bfppxuUMJdf2SyvrlpbhvNIZFc29Len++LBl1GqtLEABtdfW3Ub+/9MIP8SGgxRozjVdWANgAfdfp+uDY4J5CjyuFVzpBT0F+v174VGqCZpvgbPo4pELvbUhUgbm43XYbnoR+bF1l4syTwxx6Q12VpDpI1cwIUb+e/W3TGX+HYRDIdI54yGU9zazf2xsb1aI0UpYBHUqSTYfvL9NXzxNdU1LyI7qygeFaNGqAZSWWQEAMbaSu9jY2O2rHyUsYqZVRQUWTUNu3U/DriDPZSkkqwqzAyF1IBWwIBJ33tuR6Ya+F8p4p1TXKv0A2Xbt6nY98a7SXufYU+S0tXRI2kbhk8q7nbbt7DgQzTOqMAECGxJ3b0wVHTKkfKoBiext6dP03x5U1aBpEvfUuoBdzf4e0YwxrojvsDrMjRo5Fbmccyk/PHGTxiJLMQA64Jimlk0mwRWGkk7nHtPlioLm7MjdTvthqk0nGTB/BEuYMdOhSfwknpjmWidku7G6noPbg2rkRNYJA6MMDGtdjyJsw6n2YuLfMUC15M+zFl4Ya/TC7OM5j4Pm3GIKCheVDqY+7FSzCK0jIe2Ovr6vtxujF6fQU5bb4B6zMHqGt8L40DJPDB+z6tZ6Xwp8A+HhIS7WsD0wyz7OmpmaAbKehxj0rinqT5Zr1nvktLT6K3XfeMwN+Xbri5+AfD4khaRxv+HFLySneWRtCl8aX4bjqEBiFk7/A4qnL6g9SSjHYizxyLJTEE2Om3xH98A12apNSNGFZ2ZLEKL7/94+yrKhxHSQlj13O2/swzyqARySR2FgdQ9x/vhEtq/kUrMryHJ5ZwdJ0NENQFrlivbfYY98QMjx3SeSXqSrHZT1J279cXSltT1zqdlLXHufY/1Yo+fU/Bq541UspbUAg1bHfthkWv8ND090rYd4PoSClQkfLCQzm34SdJt62BJ+GNVzSytBKOivoP+mTl/wDtpPwxkuReMplgNOIlI06Lnaw36gdTv6jFnyaSOqptNRVFpGUqE1aVUjYAqLA9jzE3wnVi5u0W7TyWXMs5ijqo2RuIxVo3SPnb95LgdNww3t5sQLLVGqOhFpxOgI4v3hvHsTpRgoYq6/iOyYL4SvQq8KKpVVlVVAA1IQ1hb2qV+OCs6lBihqF3ETpJf+BuRz7gjlvyjGW6GpWJ6Pw9G088FSzzDaVQzEIRJq1ci2QniIxva41L33OXZ3kyxzVVNpHKxCm2+k7rv7iuNZzzOYo6mB0JkcaonSLmID2Zb22B1oqjUR5zjO/2lQVLVCzGL7OJlCLdgSdP72m4Db9idgN8N0J7ZZC7pGc1UgalIYgMh2BO5IPQfC4wDWZsrGIoCXTr6Hpt19Rg/wDwVeOUlJY21Ag2vff3+uOaKmvFNFYalJsbbm3T9B88M1Nz+eBkaQCY53kBY8Iy912uBYet/Trhvk2WoJJEbdgOVrkdR16+36YCqatDBEdQDqRYX3t0/Tf4Y9TNmeYPCtjbTduhO57ewnAQaTLd0aF4UzHhmGU7cKQavYp5X+Ss38uNSrs6hirVs2t5IijxxjW+pTqjBVfKLNLubDbGG5TSOzGOZyC3MQpFjck9Bte9/rjZMnKHLIpkRVaCzsEUDeJrS2A7squPzYr1C4YEbTwZ74xopzUzIsfBEx4uiQqWAe976dSi7avKT9MUmXKF4ZmYszBgGVrWAvY+3Yn6Y2v9qcIX7PU3FgTGx9hGpflZv5sY9WV7MZUgjLiQnrta/Xv6k9fZgoyUtNXzx/QVNMniiSOZdICxyJ0Gw26/qMB/4lEkZi1amV+TTuLA+t7dP1xD/hskkZeSS6KdPDFxa5APsFj772w9y7L44ZUCryOm19zfvufW4wSTsjaJaConkcNbhahpB63t/wBnt2xqPhqhQ0pc3eWE+ZiWPJY2W/lBSwsPXGawyqkRRmAaN+UdzY26den64vfgnMpZJHjjUIGUHVICbkbGyjY+YdT2wepF+3+BMqsaeLqcCSGYW0uhRj225gf1+WJKDNAaaMRoXaMjcAhbDa5JH7pvtfE8eVgR3kZpGge1mPKAptcL0/yzf19uGzIqyEHZZE+o2P0K4zvUTgoeAabd8C5qWSR2Ej6VkW+lNhtsbnqe3pgmlgVFjYKBY6Wt8v1GAzmY0x6AXdG0kjy/um7dOtsSiklk4iu2m/MFT/nr1GKd0AqvyzupqlTWnUhtSgbn1xDNJLI1lAQSL1O52wXR06KUIFg4sffgeqrFRQBu6Naw32xcavBHfLI6WiW6u3Mb6TffE1VUIi2JF1bpgbhzSFh5Fvqt3wbFQIrA2vqF7nffBt5ywUvBjn27hM4vilTyPLOdO98XSryO2lmN74WGkWCoUgbHHU9Tpue1PizL6bUjHc480R01VUUi+gbCTNqh5pA0jXvi3eNmvEpHTFJnqF0A33GM3qntexcGr0i3r3Gss07wNSCIo3Z9sXqrskiP2Oxxjnh/xKdCoBuCLHGlCklmh1M+wFwBgqi0mmI1FJSe7scVuYJHKj6uvKQPpiOsrpDKjxoQCNN22HqMQxZehh1qOYb392HlQA9PqHUAMPeN8Inti/2LVso3jzK5AUnlckHlOna3cfXBHh2enepRQpXVFZrnqR7utwcWHxSY5qFwSAStxf1xl09PUcJZEjcabHV0+XfEg20NSjKNNlt8Q+Ex9si+zhVWRDffbY9fqMViohNPUshIcnqI+cg+4fP444hzucrGZGtEhN+GbPZtjvizZZWUpem0KQeIVZjsWDCwYkd9QF7+uChNxVhvcsMD8O+LaiENCqCyliiyEgjUSSCALne+xtbDnw9V080Ihq55NQvHw7lUUfh2XzDSR5i2CvFXhpWnp2h0oXdlb0O2r52VvniqZ9l5pqsKGErsN0jBLezb2j/64GtKavsJOzRqOnE2W2jCcRV20gBeLC3UW7cWO+AP2hxrU5YJ0/BomU+w7H+ljhV+z3M6hxNBEESz67y3JUNsQEFr8yk7sLau+G+W+GI5lmgqWkkMTlACxVACA6FUWy9Gtc33U4xSjslnoen4RhOfZkvFR4wWZQQR0B9l/n88KGjnkl5vuTLvtcXAsPW/pi3ZnlWmOeMqOJExBNtyUP8AvpPzwlzKoXhQvqAZSNr7kdD/ALH4Y0P6sv8AISxwB0GTR8SSNxdlHK246jra/t+mC4DqpTfzRG5+B5vpqGAanN9cweBDq06eboevt9Ccd0uUPJLoncqTzkLaxvf4XuD64WlTpBPjI9GbpxImU6nAsyj4d/n88aT+ziqqJ1ngDrAt+IbprYhxpITVygXS5JDbv0xmWW0K8KUBBxIyd7b8pv8AXT/Vh8mcGJYZklKEjQ1msSpsfeRdV+eHyg5xFui7ZvQ0ooZlkbVVQhlBkYu/3bcum99CuqjYWFmxQ6vSpglUAL5TYWHr/s3zxBNnDtNJwVLF7eb1sATa/u64Fjyh5EbW5vEP8vtcduttx+uJHT2ppfK/sqz6TMo1MyKOIH6afUjff3k9L4+RKiRFYkLGm22zC9h79j16YZ0dEkfBkjWwJs3tvuCb+4/PDFYQJJorFi+4VAWa7D0Htud/Zg818/KI2kQ5Xk8cciqRrDrcFh37/wC3zxe/DVMsMCTu4Ghrbm22po3+h1fDCXLsgqJY4pHtEisFJ8z7to6W0rZrDe/0xcsp8OQRSPGQXLJcO51NvdWAJ6b2O1vPgNbWjt2xF5bJnrGeV1ijusq31SXVbjlYgW1NsU9B7cQPQlokeZy5jbSy9F66DsOu++9+mGDTWiilYgGNtLnp1vG3w12P5cDCt4rTRwrrDi+o8qi40mx6tuL7DvjIn4JJZyFx06jiRgAKy6l9B2/UX+OIFzMExlAXa2k26D3np1GB6WjZ+HJM5f8AAU6KPh35hbfDTghVkQADQdS+7zf8jEk0n5JGLaxgXikkYMHawRr6F9OvXr0ODFpEViAAA63+OOZK8F/uxrLLY26bep6dDiJKd3CmVtlOkqvy3PfEt9lUusnLV4umkamsVIGIXilccx0hD0HXDJadUDgAC3MMKc28RwxPYc5YC4XfBxlb+lEcH2UCtr0MPUXAxTc+zDUAVF7d8Osly0MCHNyMeS0KgOlsd7Wi5QaRytBx05glJSPUxgM21umFVN4TJ1W3scDw5i8MhW9hhrk3idY3bUb3xi93R1moz5Nr09bRTcOBZRUxjZkYWIxY8h8Vyw3jZrqNt8CAfa57ry3wym8EfeoA3mHfEei1mPAXvQliayO8l8bxiMqwJbcWGHXhyvlqIyqsEFyLd7YoGZ5C9K6sRyk2viSLNJKeVWRiobrgWsZJ7af6WafkeUJzLINTISN9/dg3KIF0PEwHKSvw7fQ4R5b4lQsrg6i67hd9xgiOaeSc6RwhILi+5NtvcNsJlGTvwLE7eGafgPqfhlSwa522OKlTUE7QNw4mYKdn6DY9Rfe+NKhyNFqCJOcuNYLevQ+z0w0yanWOaaMDlNnUew7H6j64j1EkNhKXBlaZrVPENUh0xuHYDlYlevN1BtcXFsWSozOjaFDEpUiRTrI3IbkYlupKhybn9298NJ/D1MHqdb8I69VyRpIYXGx9uofDFMXKJuHOsMZeNSQHJCi1uwO5OkjBJwnnv/sLBbKOfg5jDJ0WcaGA6AuL2+EqafzYfVucxQ1vKTI0sWlo4+dgyElbgeW6u+5sOTGTpDLInM51xXOk7bgk2NtyS3cnGpyxQrSRVMCKqxlJxpFuU+fp/wDrZsI9TBWn5Q2LawZl49pKlqyQhPs/HswBYEkWAJutxe43A7nFMpPD6M0ivcumwN9vYfqNsbl+1akBhhqB/wC09if4X/8A6C4x7McwC1BaFS5KgdDYnf4na3yxNHbJWxrtYAxHrpL2s0Z1H4eb6EjHtZmKB4XU6nAIZV3PY+69x9cRU+VzSuY5GMWo6yoHW9z0B9/Xpg/LslQxyjQOKhNj3up2t6Xt9cMq+PlEsFglnlkbhjhcXpe+4AAJBt7umGOX5ICJFNzLHcKb9Ta6n3WK7e3DGVAYoZbgaWA39CP7KfhhxluXTS1CmCMgSrs8oZFOnqRtqNgV7b264ZiP6n/4wGxUUvDDKotpYX9zf304MojqqSIEMpdRstgLjY3Y7bDTfFtybwCjCeKd2Z0JC2OlBqQMrhR1sWI3J8p2w/hRFp6aZEC8Nl1ADoH+7cH00swJ/wBGEv1CTuJTTopuWeC5nhmEj6TCTaJO5ADAFupBBFrAdcXSgyqnp2p5IUVVcFCQOuoa1YnqfKRvfzYIq8xjp6o6j/nRghVBZiyGxsqgkkqy/wAhwriWpkp3jRREsDErq5pOQiSMBRyry6RclvdjM5yfJdDWoeNFqYpHWNTzKSbW4gJ29vEDnb2YD/xOWUQSxx6B5TJJ057CwQHUecKN9OJYcujSWCe5kMgKl5DqO41qQTsosrCy2HN0wU6hY6mIsECkupY2A1c4bf0k1fy4HCJl/YgiyYM0scrGRiNalug1gi6qOUEMpN+u43wVTTDTDIbDqrey47+5lA+OATnLSNDJBGSCCpd7qnMAw9rWK22Ft+uPY8m1cUStrcHWg6IC3MCF6efUN79MX1krF/SdvVljKkC8Tm1Br2UX5uvfmB6XxOlKZGR5W1BxbSuy+ov3O1+uDEkUGKQbK62+mofofniuZp4shhBjjBldH20bqADfc9NgbYpW8JFuPksKIESwsOG30/6OE2b+JoYmdE+9cgHSm9j7fTpirV+Zz1DWlfQknRYzbp6nvgBHVFDbAo9mPr78aIen/wBxG/A0zDNp5yC7aEblsmx+JwvcKiHoCjde5vhbUZvq1pApk5rhh0X1x5FlrSsDO99YuAuw2w6oxwikgBMzWKU79cQ1tY7yXVbBtr4mkydVCv1w5qYF4QYDpjsU6ycXdFO0Viq8MElXc9TiDOPCBjTiKNhvi51NUhh3IuMDy50Hh0Kuo2xn1PTwkqodp+o1U7KRxniCuuxGHVP4vIMbO3Q4Mp8kepTewA7YDo/BBZWtuRcYyy0dTT/S7RrWrpT/AFLI7z7xMlSgVFvYjc9sDV/hXVTmbUSQLgYrtNStHrjYWKm2D6HxXIsbRuwsBp3xa1ItU1RfsyjTgyy+DnXhXAGpCG+HQ4vmYSALHKPwMD8DscY14Tzdw5RF1arj540bLqCWeLTJIRYWKjbcYW1uSbYOotsmhxn2aRgxMp1OrW0rubHb/jA88tQ0kcluCp+7J8x5unsG4Hr1wbllAj0xAUBrEH3jb9cEM3FpD+9pv7mX+4wi0sJEQMmUrHUxu5MhkBUs+5DDmFvTYMNrYZRoI6oi1lmjv+ZDY/Eqw/lwnzXPo2hUpd5F0yBUF7EWJBPQbXG/riHMqmolCTG0UUbg3Q3fS3KTqOw5WJ2B6dcLcJMZGSRxmuV0y1M5lfhl9DoR+K40lQvViCl7Dfnx54f+0NC9LHGoRCy65r30PdhaPY9GI5ivTDV8rjp5YZVFyzGORmJYkOOUksSTzqo6/iOD5/u6tG7TRlD/AKku6/0tJ/LgXN1XIxRvJXofDgqaR1lkkkmRXjXW3KjpdQVUWXsDcgmx64o1T4Yc0a1CxgBedrDe1rm/qNJvf2Y0n/GY4KqeNdUpk0yBIhrbVbQwPZNlQ3cgc2AqDL6idZqd34EQdrou8hWQ8QDX5QvMV2B8pF8SGo434GP7GZVoUSwuN2IsVG7HuLAbne4+OHeT+GamWoI0/ZxKusGQBmsNKkhQbA3I69L4uGW+HoVon4cSidL3NrlpImvuTvZmTp6Nh5mE66aapU8qstz/AASjT8tRRvy4ZP1D/wBPzBSTZW8i8DU4Soica5ULRrI25UMoZGXsDZhuANwcPp59VLT1NrGNkdh+6D93KD/pV3+KYDqc/QVd6ZTUGSPQdBsgZCSLueXys1wuphoG2IsuyuWZpoKiQoty5hhJCkS3YkvYOw18QW5Rsbg9BnbbywsJ0HZjnEcNYNN5XePQ0cdmYMp1JcXstw0m7EeXAVJQVE/Hgd/s8ZJbhpZntLdt3OwGrULKOxs2J4IFSgR1RVanYM4RbDVExWawHqBIPjg3Na+OCeKV2AWRGjNtySOdLAbn8YsB1cYr8FvPIFRUkccENQiBXV1Mp3LG945NTG7NpJJ3P4MM6qqjp52eR1SOSO5LEAakNu/cq6/yYTU7zzmeCNBDE5L6plOvTJe+mMEWuwc3Ygi/lx1T5eoiiqnLSTRuOI8jaiNzHIAPKgFybKB5Rin9y1hYIkqppKd44IuWFiVkkuuyHWgWPzk6NI5tIIOxODVypBNDLI5nMgI1PawIGtCqgaVAUPva+/XDNnWKoYsQqSR6iTsAYzYk+9XX+TFJzLxtEkKw06NO0b8roPu1VHuDq/EOHYHT6kXGLVvgpxXZbWS0VRH0MbF0ubekqfAMdP5cIM08eQJKPs/30nDIIBsvUFbt0/e2Hrim5jUzVLq1VKGSU6Qsd0UabkAjve7He5HriJyFjmTYcM6hf0FiBc/w2GNEdDuQIxq66pnDLLIV4d24KW077gX6kAG2OI2jjMbABUdSD2F/U4R1HiMGX/068STRYg7Lf39+uIY8tkdS0zk8LrF+Eevf0xpW2KpFUwuXO+VUiUuVYkOPKANtzj6PLHkf79+YjWFU2X++CwIoiVGlInj9wHrhQ+es2gQoWdBbWfJv0374VPU8hRiPI5o4ljfZVIKt2wqfNndQIEJCk8/a2I4snY6zMxZ0GrSPLvubDDZqmKI3YhUdR8xhMtRsNRo//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150" name="Picture 6" descr="http://studiolibelula.com/blog/wp-content/uploads/2012/06/ano.jpg"/>
          <p:cNvPicPr>
            <a:picLocks noChangeAspect="1" noChangeArrowheads="1"/>
          </p:cNvPicPr>
          <p:nvPr/>
        </p:nvPicPr>
        <p:blipFill>
          <a:blip r:embed="rId2"/>
          <a:srcRect/>
          <a:stretch>
            <a:fillRect/>
          </a:stretch>
        </p:blipFill>
        <p:spPr bwMode="auto">
          <a:xfrm>
            <a:off x="0" y="0"/>
            <a:ext cx="4775292" cy="3286124"/>
          </a:xfrm>
          <a:prstGeom prst="rect">
            <a:avLst/>
          </a:prstGeom>
          <a:noFill/>
        </p:spPr>
      </p:pic>
      <p:pic>
        <p:nvPicPr>
          <p:cNvPr id="6152" name="Picture 8" descr="http://dmodaenvzla.com/wp-content/uploads/2013/02/06c3b__1085431.jpg"/>
          <p:cNvPicPr>
            <a:picLocks noChangeAspect="1" noChangeArrowheads="1"/>
          </p:cNvPicPr>
          <p:nvPr/>
        </p:nvPicPr>
        <p:blipFill>
          <a:blip r:embed="rId3"/>
          <a:srcRect/>
          <a:stretch>
            <a:fillRect/>
          </a:stretch>
        </p:blipFill>
        <p:spPr bwMode="auto">
          <a:xfrm>
            <a:off x="4572000" y="3428999"/>
            <a:ext cx="4572000" cy="3429000"/>
          </a:xfrm>
          <a:prstGeom prst="rect">
            <a:avLst/>
          </a:prstGeom>
          <a:noFill/>
        </p:spPr>
      </p:pic>
      <p:pic>
        <p:nvPicPr>
          <p:cNvPr id="6154" name="Picture 10" descr="https://encrypted-tbn1.gstatic.com/images?q=tbn:ANd9GcR4WlDa4iG4LCVmpkOTrUOwzI26Jg2IJqjjYY8tJu1ziXQZlR1A"/>
          <p:cNvPicPr>
            <a:picLocks noChangeAspect="1" noChangeArrowheads="1"/>
          </p:cNvPicPr>
          <p:nvPr/>
        </p:nvPicPr>
        <p:blipFill>
          <a:blip r:embed="rId4"/>
          <a:srcRect/>
          <a:stretch>
            <a:fillRect/>
          </a:stretch>
        </p:blipFill>
        <p:spPr bwMode="auto">
          <a:xfrm>
            <a:off x="0" y="3313505"/>
            <a:ext cx="4500562" cy="3462969"/>
          </a:xfrm>
          <a:prstGeom prst="rect">
            <a:avLst/>
          </a:prstGeom>
          <a:noFill/>
        </p:spPr>
      </p:pic>
      <p:pic>
        <p:nvPicPr>
          <p:cNvPr id="6156" name="Picture 12" descr="http://bitelia.hipertextual.com/files/2012/05/Seguridad-SSL-800x529.jpg"/>
          <p:cNvPicPr>
            <a:picLocks noChangeAspect="1" noChangeArrowheads="1"/>
          </p:cNvPicPr>
          <p:nvPr/>
        </p:nvPicPr>
        <p:blipFill>
          <a:blip r:embed="rId5"/>
          <a:srcRect/>
          <a:stretch>
            <a:fillRect/>
          </a:stretch>
        </p:blipFill>
        <p:spPr bwMode="auto">
          <a:xfrm>
            <a:off x="4066402" y="0"/>
            <a:ext cx="5077598" cy="3357562"/>
          </a:xfrm>
          <a:prstGeom prst="rect">
            <a:avLst/>
          </a:prstGeom>
          <a:noFill/>
        </p:spPr>
      </p:pic>
    </p:spTree>
    <p:extLst>
      <p:ext uri="{BB962C8B-B14F-4D97-AF65-F5344CB8AC3E}">
        <p14:creationId xmlns:p14="http://schemas.microsoft.com/office/powerpoint/2010/main" val="163290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noFill/>
          </a:ln>
        </p:spPr>
        <p:txBody>
          <a:bodyPr vert="horz" wrap="square" lIns="0" tIns="45720" rIns="0" bIns="0" numCol="1" anchor="b" anchorCtr="0" compatLnSpc="1">
            <a:prstTxWarp prst="textNoShape">
              <a:avLst/>
            </a:prstTxWarp>
          </a:bodyPr>
          <a:lstStyle/>
          <a:p>
            <a:r>
              <a:rPr lang="es-ES_tradnl" dirty="0"/>
              <a:t>Sitios Seguros</a:t>
            </a:r>
            <a:endParaRPr lang="es-MX" dirty="0"/>
          </a:p>
        </p:txBody>
      </p:sp>
      <p:sp>
        <p:nvSpPr>
          <p:cNvPr id="14339" name="Rectangle 3"/>
          <p:cNvSpPr>
            <a:spLocks noGrp="1" noChangeArrowheads="1"/>
          </p:cNvSpPr>
          <p:nvPr>
            <p:ph type="body" sz="half" idx="1"/>
          </p:nvPr>
        </p:nvSpPr>
        <p:spPr>
          <a:xfrm>
            <a:off x="179512" y="1558990"/>
            <a:ext cx="8784975" cy="4525963"/>
          </a:xfrm>
        </p:spPr>
        <p:txBody>
          <a:bodyPr>
            <a:normAutofit fontScale="92500" lnSpcReduction="10000"/>
          </a:bodyPr>
          <a:lstStyle/>
          <a:p>
            <a:pPr algn="just">
              <a:spcBef>
                <a:spcPts val="0"/>
              </a:spcBef>
              <a:spcAft>
                <a:spcPts val="0"/>
              </a:spcAft>
              <a:buNone/>
            </a:pPr>
            <a:r>
              <a:rPr lang="es-MX" sz="1800" b="1" dirty="0"/>
              <a:t>Se recomienda usar sitios seguros:</a:t>
            </a:r>
          </a:p>
          <a:p>
            <a:pPr algn="just">
              <a:spcAft>
                <a:spcPts val="1200"/>
              </a:spcAft>
            </a:pPr>
            <a:endParaRPr lang="es-MX" sz="1800" dirty="0"/>
          </a:p>
          <a:p>
            <a:pPr algn="just">
              <a:spcBef>
                <a:spcPts val="0"/>
              </a:spcBef>
              <a:spcAft>
                <a:spcPts val="1200"/>
              </a:spcAft>
            </a:pPr>
            <a:r>
              <a:rPr lang="es-MX" sz="1800" dirty="0"/>
              <a:t>Para la ejecución de trámites o procesos personales como lo pueden ser: inscripciones, pagos, transferencias bancarias, compras, etc. </a:t>
            </a:r>
          </a:p>
          <a:p>
            <a:pPr lvl="0" algn="just">
              <a:spcAft>
                <a:spcPts val="1200"/>
              </a:spcAft>
            </a:pPr>
            <a:r>
              <a:rPr lang="es-ES" sz="1800" dirty="0"/>
              <a:t>Cuando se acceda a un sitio en el que se proporcionará información importante, se debe tener la certeza que aparezca la imagen de un candado. El significado de éste es que el explorador se ha conectado al sitio Web mediante una comunicación cifrada y así su información no está en peligro.</a:t>
            </a:r>
          </a:p>
          <a:p>
            <a:pPr algn="just">
              <a:spcAft>
                <a:spcPts val="1200"/>
              </a:spcAft>
            </a:pPr>
            <a:r>
              <a:rPr lang="es-MX" sz="1800" dirty="0"/>
              <a:t>Los navegadores comunes como Firefox o Explorer aceptan los protocolos de seguridad utilizados por los sitios seguros, lo que permite enviar información a un sitio seguro con total confianza.  Para identificar un sitio seguro a través de una navegador se debe observar que en la barra de direcciones aparezca lo siguiente:</a:t>
            </a:r>
          </a:p>
          <a:p>
            <a:pPr lvl="1">
              <a:spcAft>
                <a:spcPts val="1200"/>
              </a:spcAft>
            </a:pPr>
            <a:r>
              <a:rPr lang="es-MX" sz="1800" b="1" dirty="0"/>
              <a:t>https://www </a:t>
            </a:r>
            <a:br>
              <a:rPr lang="es-MX" sz="1800" b="1" dirty="0"/>
            </a:br>
            <a:br>
              <a:rPr lang="es-MX" sz="1800" dirty="0"/>
            </a:br>
            <a:endParaRPr lang="es-MX" sz="1800" dirty="0"/>
          </a:p>
          <a:p>
            <a:pPr lvl="0" algn="just">
              <a:spcAft>
                <a:spcPts val="1200"/>
              </a:spcAft>
            </a:pPr>
            <a:endParaRPr lang="es-ES" sz="1800" dirty="0"/>
          </a:p>
          <a:p>
            <a:pPr algn="just">
              <a:spcAft>
                <a:spcPts val="1200"/>
              </a:spcAft>
            </a:pPr>
            <a:endParaRPr lang="es-MX" sz="1800" dirty="0"/>
          </a:p>
        </p:txBody>
      </p:sp>
      <p:sp>
        <p:nvSpPr>
          <p:cNvPr id="14341" name="Rectangle 8"/>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sp>
        <p:nvSpPr>
          <p:cNvPr id="14342" name="Rectangle 11"/>
          <p:cNvSpPr>
            <a:spLocks noChangeArrowheads="1"/>
          </p:cNvSpPr>
          <p:nvPr/>
        </p:nvSpPr>
        <p:spPr bwMode="auto">
          <a:xfrm>
            <a:off x="1720850" y="2643188"/>
            <a:ext cx="863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179459"/>
            <a:ext cx="3384376" cy="141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2906</TotalTime>
  <Words>1521</Words>
  <Application>Microsoft Office PowerPoint</Application>
  <PresentationFormat>Presentación en pantalla (4:3)</PresentationFormat>
  <Paragraphs>135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Georgia</vt:lpstr>
      <vt:lpstr>Trebuchet MS</vt:lpstr>
      <vt:lpstr>Wingdings 2</vt:lpstr>
      <vt:lpstr>Urbano</vt:lpstr>
      <vt:lpstr>VIVIENDO EN LÍNEA</vt:lpstr>
      <vt:lpstr>Terminología de Internet</vt:lpstr>
      <vt:lpstr>Terminología de Internet</vt:lpstr>
      <vt:lpstr>Terminología de Internet</vt:lpstr>
      <vt:lpstr>Presentación de PowerPoint</vt:lpstr>
      <vt:lpstr>Tipos de Sitios Web</vt:lpstr>
      <vt:lpstr>Sitios Seguros</vt:lpstr>
      <vt:lpstr>Actividad 1</vt:lpstr>
      <vt:lpstr>Sitios Seguros</vt:lpstr>
      <vt:lpstr>Sitios Seguros</vt:lpstr>
      <vt:lpstr>Sitios Seguros</vt:lpstr>
      <vt:lpstr>Impacto social de Internet y equipos de cómputo</vt:lpstr>
      <vt:lpstr>Impacto social y equipos de cómputo</vt:lpstr>
      <vt:lpstr>Impacto social y equipos de cómputo</vt:lpstr>
      <vt:lpstr>Presentación de PowerPoint</vt:lpstr>
      <vt:lpstr>Impacto social y equipos de cómputo</vt:lpstr>
      <vt:lpstr>Herramientas de colaboración</vt:lpstr>
      <vt:lpstr>Blog</vt:lpstr>
      <vt:lpstr>Wiki</vt:lpstr>
      <vt:lpstr>Wiki</vt:lpstr>
      <vt:lpstr>Redes Sociales</vt:lpstr>
      <vt:lpstr>Correo electrónico</vt:lpstr>
      <vt:lpstr>Mensajería instantánea</vt:lpstr>
      <vt:lpstr>Medios de comunicación en Internet</vt:lpstr>
      <vt:lpstr>Tele Conferencia</vt:lpstr>
      <vt:lpstr>Actividad 1</vt:lpstr>
      <vt:lpstr>Actividad 1 (Realiza el sig. cuestionario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VIVIENDO EN LÍNEA</dc:title>
  <dc:creator>t67i</dc:creator>
  <cp:lastModifiedBy>GCARLOS ERAZO</cp:lastModifiedBy>
  <cp:revision>429</cp:revision>
  <dcterms:created xsi:type="dcterms:W3CDTF">2008-06-09T01:01:15Z</dcterms:created>
  <dcterms:modified xsi:type="dcterms:W3CDTF">2020-09-29T00:00:51Z</dcterms:modified>
</cp:coreProperties>
</file>