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7" r:id="rId3"/>
    <p:sldId id="257" r:id="rId4"/>
    <p:sldId id="259" r:id="rId5"/>
    <p:sldId id="278" r:id="rId6"/>
    <p:sldId id="260" r:id="rId7"/>
    <p:sldId id="261" r:id="rId8"/>
    <p:sldId id="262" r:id="rId9"/>
    <p:sldId id="263" r:id="rId10"/>
    <p:sldId id="264" r:id="rId11"/>
    <p:sldId id="279" r:id="rId12"/>
    <p:sldId id="265" r:id="rId13"/>
    <p:sldId id="266" r:id="rId14"/>
    <p:sldId id="267" r:id="rId15"/>
    <p:sldId id="268" r:id="rId16"/>
    <p:sldId id="269" r:id="rId17"/>
    <p:sldId id="270" r:id="rId18"/>
    <p:sldId id="272" r:id="rId19"/>
    <p:sldId id="273" r:id="rId20"/>
    <p:sldId id="274" r:id="rId21"/>
    <p:sldId id="275" r:id="rId22"/>
    <p:sldId id="276" r:id="rId23"/>
    <p:sldId id="25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5501" autoAdjust="0"/>
  </p:normalViewPr>
  <p:slideViewPr>
    <p:cSldViewPr snapToGrid="0">
      <p:cViewPr varScale="1">
        <p:scale>
          <a:sx n="109" d="100"/>
          <a:sy n="109" d="100"/>
        </p:scale>
        <p:origin x="6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86F077B-A50F-4D64-8574-E2D6A98A5553}" type="datetimeFigureOut">
              <a:rPr lang="en-US" dirty="0"/>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5/7/2021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5/7/2021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5/7/2021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5/7/2021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65B747F8-9654-4282-85D2-65F41AAE7A75}" type="datetimeFigureOut">
              <a:rPr lang="en-US" dirty="0"/>
              <a:t>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5/7/2021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18.gif"/><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histinf.blogs.upv.es/files/2011/12/8.png" TargetMode="Externa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3" Type="http://schemas.openxmlformats.org/officeDocument/2006/relationships/hyperlink" Target="http://commons.wikimedia.org/wiki/File:Linus_Torvalds.jpeg" TargetMode="External"/><Relationship Id="rId2" Type="http://schemas.openxmlformats.org/officeDocument/2006/relationships/hyperlink" Target="http://histinf.blogs.upv.es/2011/12/23/files/2011/12/10.png"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48097" y="4666830"/>
            <a:ext cx="10058400" cy="1143000"/>
          </a:xfrm>
        </p:spPr>
        <p:txBody>
          <a:bodyPr>
            <a:normAutofit/>
          </a:bodyPr>
          <a:lstStyle/>
          <a:p>
            <a:r>
              <a:rPr lang="es-MX" sz="2800" b="1" dirty="0"/>
              <a:t>SISTEMA OPERATIVO LINUX </a:t>
            </a:r>
          </a:p>
          <a:p>
            <a:r>
              <a:rPr lang="es-MX" sz="2800" b="1" dirty="0"/>
              <a:t>PROFESOR: JOSE CARLOS GARCIA ERAZO</a:t>
            </a:r>
          </a:p>
        </p:txBody>
      </p:sp>
      <p:sp>
        <p:nvSpPr>
          <p:cNvPr id="4" name="object 3"/>
          <p:cNvSpPr/>
          <p:nvPr/>
        </p:nvSpPr>
        <p:spPr>
          <a:xfrm>
            <a:off x="5995555" y="394854"/>
            <a:ext cx="5242260" cy="383424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63581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097281" y="1974272"/>
            <a:ext cx="10058399" cy="3740727"/>
          </a:xfrm>
        </p:spPr>
        <p:txBody>
          <a:bodyPr>
            <a:normAutofit fontScale="92500" lnSpcReduction="20000"/>
          </a:bodyPr>
          <a:lstStyle/>
          <a:p>
            <a:pPr algn="just"/>
            <a:r>
              <a:rPr lang="es-ES" dirty="0" err="1"/>
              <a:t>Linus</a:t>
            </a:r>
            <a:r>
              <a:rPr lang="es-ES" dirty="0"/>
              <a:t> utilizaba un computador que usaba para tener acceso por línea telefónica a la red informática de su Universidad, pero debido a que este utilizaba </a:t>
            </a:r>
            <a:r>
              <a:rPr lang="es-ES" dirty="0" err="1"/>
              <a:t>Minix</a:t>
            </a:r>
            <a:r>
              <a:rPr lang="es-ES" dirty="0"/>
              <a:t> y este no era de su agrado, decidió crear uno él mismo.</a:t>
            </a:r>
          </a:p>
          <a:p>
            <a:pPr algn="just"/>
            <a:br>
              <a:rPr lang="es-ES" dirty="0"/>
            </a:br>
            <a:r>
              <a:rPr lang="es-ES" dirty="0"/>
              <a:t>En los primeros intentos hizo un programa que arrancaba desde un disquete, y consiguió arrancar el computador y ejecutar dos procesos que mostraban la cadena de caracteres “AAAAABBBBB”. Uno lo utilizaría para leer desde el módem y escribir en la pantalla, mientras que el otro escribiría al módem y leería desde el teclado.</a:t>
            </a:r>
          </a:p>
          <a:p>
            <a:pPr algn="just"/>
            <a:br>
              <a:rPr lang="es-ES" dirty="0"/>
            </a:br>
            <a:r>
              <a:rPr lang="es-ES" dirty="0"/>
              <a:t>El otro motivo que le llevo a el desarrollo de su S.O fue, la necesidad que tenia de poder descargar y subir archivos de su universidad, pero para implementar esta funcionalidad en el software, era necesario crear un controlador de disco. Así que después de un trabajo continuo y duro, creó un controlador compatible con el sistema de archivos de </a:t>
            </a:r>
            <a:r>
              <a:rPr lang="es-ES" dirty="0" err="1"/>
              <a:t>Minix</a:t>
            </a:r>
            <a:r>
              <a:rPr lang="es-ES" dirty="0"/>
              <a:t>.</a:t>
            </a:r>
          </a:p>
          <a:p>
            <a:pPr algn="just"/>
            <a:br>
              <a:rPr lang="es-ES" dirty="0"/>
            </a:br>
            <a:endParaRPr lang="es-ES" dirty="0"/>
          </a:p>
        </p:txBody>
      </p:sp>
      <p:sp>
        <p:nvSpPr>
          <p:cNvPr id="3" name="2 Título"/>
          <p:cNvSpPr>
            <a:spLocks noGrp="1"/>
          </p:cNvSpPr>
          <p:nvPr>
            <p:ph type="title"/>
          </p:nvPr>
        </p:nvSpPr>
        <p:spPr/>
        <p:txBody>
          <a:bodyPr/>
          <a:lstStyle/>
          <a:p>
            <a:r>
              <a:rPr lang="es-ES" dirty="0"/>
              <a:t>Creación de Linux</a:t>
            </a:r>
          </a:p>
        </p:txBody>
      </p:sp>
    </p:spTree>
    <p:extLst>
      <p:ext uri="{BB962C8B-B14F-4D97-AF65-F5344CB8AC3E}">
        <p14:creationId xmlns:p14="http://schemas.microsoft.com/office/powerpoint/2010/main" val="382744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94D0CA-9E8F-45C5-91A6-3CA862AD8854}"/>
              </a:ext>
            </a:extLst>
          </p:cNvPr>
          <p:cNvSpPr>
            <a:spLocks noGrp="1"/>
          </p:cNvSpPr>
          <p:nvPr>
            <p:ph type="title"/>
          </p:nvPr>
        </p:nvSpPr>
        <p:spPr>
          <a:xfrm>
            <a:off x="1131277" y="2488223"/>
            <a:ext cx="10058400" cy="412588"/>
          </a:xfrm>
        </p:spPr>
        <p:txBody>
          <a:bodyPr>
            <a:normAutofit fontScale="90000"/>
          </a:bodyPr>
          <a:lstStyle/>
          <a:p>
            <a:r>
              <a:rPr lang="es-MX" b="0" i="0" dirty="0">
                <a:effectLst/>
                <a:latin typeface="Roboto" panose="02000000000000000000" pitchFamily="2" charset="0"/>
              </a:rPr>
              <a:t>Por qué usar Linux</a:t>
            </a:r>
            <a:br>
              <a:rPr lang="es-MX" b="0" i="0" dirty="0">
                <a:effectLst/>
                <a:latin typeface="Roboto" panose="02000000000000000000" pitchFamily="2" charset="0"/>
              </a:rPr>
            </a:br>
            <a:br>
              <a:rPr lang="es-MX" b="0" i="0" dirty="0">
                <a:effectLst/>
                <a:latin typeface="Roboto" panose="02000000000000000000" pitchFamily="2" charset="0"/>
              </a:rPr>
            </a:br>
            <a:endParaRPr lang="es-MX" dirty="0"/>
          </a:p>
        </p:txBody>
      </p:sp>
      <p:sp>
        <p:nvSpPr>
          <p:cNvPr id="3" name="Marcador de contenido 2">
            <a:extLst>
              <a:ext uri="{FF2B5EF4-FFF2-40B4-BE49-F238E27FC236}">
                <a16:creationId xmlns:a16="http://schemas.microsoft.com/office/drawing/2014/main" id="{E2EFCF0F-A96A-4DA3-8008-61DF1788B96E}"/>
              </a:ext>
            </a:extLst>
          </p:cNvPr>
          <p:cNvSpPr>
            <a:spLocks noGrp="1"/>
          </p:cNvSpPr>
          <p:nvPr>
            <p:ph idx="1"/>
          </p:nvPr>
        </p:nvSpPr>
        <p:spPr>
          <a:xfrm>
            <a:off x="1097280" y="2258322"/>
            <a:ext cx="10058400" cy="642489"/>
          </a:xfrm>
        </p:spPr>
        <p:txBody>
          <a:bodyPr/>
          <a:lstStyle/>
          <a:p>
            <a:r>
              <a:rPr lang="es-MX" dirty="0"/>
              <a:t>https://www.youtube.com/watch?v=p6rSvMrOpeo</a:t>
            </a:r>
          </a:p>
        </p:txBody>
      </p:sp>
      <p:pic>
        <p:nvPicPr>
          <p:cNvPr id="1026" name="Picture 2" descr="Quién creó YouTube? ¿Cuál fue el primer vídeo que se subió?">
            <a:extLst>
              <a:ext uri="{FF2B5EF4-FFF2-40B4-BE49-F238E27FC236}">
                <a16:creationId xmlns:a16="http://schemas.microsoft.com/office/drawing/2014/main" id="{36B9CACE-BCE1-4157-AB28-E58F057A8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480" y="2587805"/>
            <a:ext cx="9144000"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359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327843" y="1835273"/>
            <a:ext cx="7951239" cy="4078489"/>
          </a:xfrm>
        </p:spPr>
        <p:txBody>
          <a:bodyPr>
            <a:normAutofit/>
          </a:bodyPr>
          <a:lstStyle/>
          <a:p>
            <a:pPr algn="just"/>
            <a:r>
              <a:rPr lang="es-ES" dirty="0"/>
              <a:t>Podríamos decir que por error decidió crear Linux partiendo desde cero al darse cuenta, de que estaba creando algo más que un simple emulador de terminal.</a:t>
            </a:r>
          </a:p>
          <a:p>
            <a:pPr algn="just"/>
            <a:br>
              <a:rPr lang="es-ES" dirty="0"/>
            </a:br>
            <a:r>
              <a:rPr lang="es-ES" dirty="0"/>
              <a:t>En un principio Linux se iba a llamar </a:t>
            </a:r>
            <a:r>
              <a:rPr lang="es-ES" dirty="0" err="1"/>
              <a:t>Freax</a:t>
            </a:r>
            <a:r>
              <a:rPr lang="es-ES" dirty="0"/>
              <a:t> (free+ freak + x), aunque después se le siguió conociendo como lo conocemos hoy en día.</a:t>
            </a:r>
            <a:br>
              <a:rPr lang="es-ES" dirty="0"/>
            </a:br>
            <a:r>
              <a:rPr lang="es-ES" dirty="0"/>
              <a:t>Después de decidir seguir desarrollando su sistema para construir un remplazo de </a:t>
            </a:r>
            <a:r>
              <a:rPr lang="es-ES" dirty="0" err="1"/>
              <a:t>Minix</a:t>
            </a:r>
            <a:r>
              <a:rPr lang="es-ES" dirty="0"/>
              <a:t>, sube al servidor de su universidad Linux con 10.000 líneas de código. A partir de ese momento Linux empezó a evolucionar rápidamente y hasta día de hoy no ha dejado de avanzar</a:t>
            </a:r>
          </a:p>
        </p:txBody>
      </p:sp>
      <p:pic>
        <p:nvPicPr>
          <p:cNvPr id="3" name="2 Imagen" descr="LINUX.PNG"/>
          <p:cNvPicPr>
            <a:picLocks noChangeAspect="1"/>
          </p:cNvPicPr>
          <p:nvPr/>
        </p:nvPicPr>
        <p:blipFill>
          <a:blip r:embed="rId2"/>
          <a:srcRect l="11111" t="13333" r="11111" b="13333"/>
          <a:stretch>
            <a:fillRect/>
          </a:stretch>
        </p:blipFill>
        <p:spPr>
          <a:xfrm>
            <a:off x="9409394" y="656546"/>
            <a:ext cx="2500330" cy="2357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2 Título"/>
          <p:cNvSpPr>
            <a:spLocks noGrp="1"/>
          </p:cNvSpPr>
          <p:nvPr>
            <p:ph type="title"/>
          </p:nvPr>
        </p:nvSpPr>
        <p:spPr>
          <a:xfrm>
            <a:off x="1097280" y="286603"/>
            <a:ext cx="10058400" cy="1450757"/>
          </a:xfrm>
        </p:spPr>
        <p:txBody>
          <a:bodyPr/>
          <a:lstStyle/>
          <a:p>
            <a:r>
              <a:rPr lang="es-ES" dirty="0"/>
              <a:t>Linux</a:t>
            </a:r>
          </a:p>
        </p:txBody>
      </p:sp>
    </p:spTree>
    <p:extLst>
      <p:ext uri="{BB962C8B-B14F-4D97-AF65-F5344CB8AC3E}">
        <p14:creationId xmlns:p14="http://schemas.microsoft.com/office/powerpoint/2010/main" val="4211717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205749" y="1808960"/>
            <a:ext cx="8187633" cy="4525963"/>
          </a:xfrm>
        </p:spPr>
        <p:txBody>
          <a:bodyPr>
            <a:normAutofit/>
          </a:bodyPr>
          <a:lstStyle/>
          <a:p>
            <a:pPr algn="just"/>
            <a:r>
              <a:rPr lang="es-ES" dirty="0"/>
              <a:t>La frase que utilizo al subir Linux al servidor fue:</a:t>
            </a:r>
            <a:br>
              <a:rPr lang="es-ES" dirty="0"/>
            </a:br>
            <a:r>
              <a:rPr lang="es-ES" i="1" dirty="0"/>
              <a:t>“Si suspiras al recordar aquellos días cuando los hombres eran hombres y escribían sus propios drivers. Si te encuentras sin ningún proyecto interesante y te gustaría tener un verdadero sistema operativo que pudieras modificar a tu gusto, si te resulta frustrante tener solo </a:t>
            </a:r>
            <a:r>
              <a:rPr lang="es-ES" i="1" dirty="0" err="1"/>
              <a:t>Minix</a:t>
            </a:r>
            <a:r>
              <a:rPr lang="es-ES" i="1" dirty="0"/>
              <a:t>. Entonces este artículo es para ti”.</a:t>
            </a:r>
          </a:p>
          <a:p>
            <a:pPr algn="just"/>
            <a:br>
              <a:rPr lang="es-ES" dirty="0"/>
            </a:br>
            <a:r>
              <a:rPr lang="es-ES" dirty="0"/>
              <a:t>Lo que la gente desconoce es que </a:t>
            </a:r>
            <a:r>
              <a:rPr lang="es-ES" dirty="0" err="1"/>
              <a:t>Linus</a:t>
            </a:r>
            <a:r>
              <a:rPr lang="es-ES" dirty="0"/>
              <a:t> Torvalds solo escribe el 2% del sistema operativo Linux, es decir unas 50.000 líneas de código. El resto, se encarga de escribirlo los millones de personas que por vocación deciden mejorar este sistema, aunque </a:t>
            </a:r>
            <a:r>
              <a:rPr lang="es-ES" dirty="0" err="1"/>
              <a:t>Linus</a:t>
            </a:r>
            <a:r>
              <a:rPr lang="es-ES" dirty="0"/>
              <a:t> se encarga personalmente de supervisarlo.</a:t>
            </a:r>
          </a:p>
        </p:txBody>
      </p:sp>
      <p:pic>
        <p:nvPicPr>
          <p:cNvPr id="3" name="2 Imagen" descr="GNULINUX.JPG"/>
          <p:cNvPicPr>
            <a:picLocks noChangeAspect="1"/>
          </p:cNvPicPr>
          <p:nvPr/>
        </p:nvPicPr>
        <p:blipFill>
          <a:blip r:embed="rId2"/>
          <a:srcRect l="18786" t="6831" r="21442"/>
          <a:stretch>
            <a:fillRect/>
          </a:stretch>
        </p:blipFill>
        <p:spPr>
          <a:xfrm>
            <a:off x="9615027" y="850760"/>
            <a:ext cx="2303346" cy="2565802"/>
          </a:xfrm>
          <a:prstGeom prst="rect">
            <a:avLst/>
          </a:prstGeom>
        </p:spPr>
      </p:pic>
      <p:sp>
        <p:nvSpPr>
          <p:cNvPr id="4" name="2 Título"/>
          <p:cNvSpPr>
            <a:spLocks noGrp="1"/>
          </p:cNvSpPr>
          <p:nvPr>
            <p:ph type="title"/>
          </p:nvPr>
        </p:nvSpPr>
        <p:spPr>
          <a:xfrm>
            <a:off x="1097280" y="286603"/>
            <a:ext cx="10058400" cy="1450757"/>
          </a:xfrm>
        </p:spPr>
        <p:txBody>
          <a:bodyPr/>
          <a:lstStyle/>
          <a:p>
            <a:r>
              <a:rPr lang="es-ES" dirty="0"/>
              <a:t>Linux</a:t>
            </a:r>
          </a:p>
        </p:txBody>
      </p:sp>
    </p:spTree>
    <p:extLst>
      <p:ext uri="{BB962C8B-B14F-4D97-AF65-F5344CB8AC3E}">
        <p14:creationId xmlns:p14="http://schemas.microsoft.com/office/powerpoint/2010/main" val="4155552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097281" y="2106743"/>
            <a:ext cx="7963592" cy="5143535"/>
          </a:xfrm>
        </p:spPr>
        <p:txBody>
          <a:bodyPr>
            <a:normAutofit/>
          </a:bodyPr>
          <a:lstStyle/>
          <a:p>
            <a:pPr algn="just"/>
            <a:r>
              <a:rPr lang="es-ES" dirty="0"/>
              <a:t>Linux es un sistema operativo compatible con Unix, sus dos características principales y que los diferencian del resto de los sistemas operativos que encontramos en el mercado son:</a:t>
            </a:r>
          </a:p>
          <a:p>
            <a:pPr algn="just"/>
            <a:br>
              <a:rPr lang="es-ES" dirty="0"/>
            </a:br>
            <a:r>
              <a:rPr lang="es-ES" dirty="0"/>
              <a:t>1. Es software libre, esto significa que no tenemos que pagar por el uso del mismo.</a:t>
            </a:r>
          </a:p>
          <a:p>
            <a:pPr algn="just"/>
            <a:br>
              <a:rPr lang="es-ES" dirty="0"/>
            </a:br>
            <a:r>
              <a:rPr lang="es-ES" dirty="0"/>
              <a:t>2. El sistema viene acompañado del código fuente (el sistema lo forman el núcleo del sistema (</a:t>
            </a:r>
            <a:r>
              <a:rPr lang="es-ES" dirty="0" err="1"/>
              <a:t>kernel</a:t>
            </a:r>
            <a:r>
              <a:rPr lang="es-ES" dirty="0"/>
              <a:t>) mas un gran numero de librerías que hacen posible su utilización).</a:t>
            </a:r>
          </a:p>
          <a:p>
            <a:pPr algn="just"/>
            <a:br>
              <a:rPr lang="es-ES" dirty="0"/>
            </a:br>
            <a:endParaRPr lang="es-ES" dirty="0"/>
          </a:p>
        </p:txBody>
      </p:sp>
      <p:sp>
        <p:nvSpPr>
          <p:cNvPr id="3" name="2 Título"/>
          <p:cNvSpPr>
            <a:spLocks noGrp="1"/>
          </p:cNvSpPr>
          <p:nvPr>
            <p:ph type="title"/>
          </p:nvPr>
        </p:nvSpPr>
        <p:spPr/>
        <p:txBody>
          <a:bodyPr/>
          <a:lstStyle/>
          <a:p>
            <a:r>
              <a:rPr lang="es-ES" dirty="0"/>
              <a:t>2 Características de Linux </a:t>
            </a:r>
          </a:p>
        </p:txBody>
      </p:sp>
      <p:pic>
        <p:nvPicPr>
          <p:cNvPr id="4" name="3 Imagen" descr="logo-unix.jpg"/>
          <p:cNvPicPr>
            <a:picLocks noChangeAspect="1"/>
          </p:cNvPicPr>
          <p:nvPr/>
        </p:nvPicPr>
        <p:blipFill>
          <a:blip r:embed="rId2"/>
          <a:srcRect l="19962" r="20152"/>
          <a:stretch>
            <a:fillRect/>
          </a:stretch>
        </p:blipFill>
        <p:spPr>
          <a:xfrm>
            <a:off x="9299009" y="749657"/>
            <a:ext cx="2286016" cy="2714171"/>
          </a:xfrm>
          <a:prstGeom prst="rect">
            <a:avLst/>
          </a:prstGeom>
          <a:effectLst>
            <a:reflection blurRad="6350" stA="50000" endA="300" endPos="55000" dir="5400000" sy="-100000" algn="bl" rotWithShape="0"/>
          </a:effectLst>
        </p:spPr>
      </p:pic>
    </p:spTree>
    <p:extLst>
      <p:ext uri="{BB962C8B-B14F-4D97-AF65-F5344CB8AC3E}">
        <p14:creationId xmlns:p14="http://schemas.microsoft.com/office/powerpoint/2010/main" val="4264067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191490" y="1934597"/>
            <a:ext cx="7474528" cy="4876630"/>
          </a:xfrm>
        </p:spPr>
        <p:txBody>
          <a:bodyPr>
            <a:normAutofit/>
          </a:bodyPr>
          <a:lstStyle/>
          <a:p>
            <a:pPr algn="just"/>
            <a:r>
              <a:rPr lang="es-ES" dirty="0"/>
              <a:t>Richard Mathew Stallman es un activista del software libre y programador. Sus mayores logros como programador son, entre otros, el editor de texto </a:t>
            </a:r>
            <a:r>
              <a:rPr lang="es-ES" dirty="0" err="1"/>
              <a:t>Emacs</a:t>
            </a:r>
            <a:r>
              <a:rPr lang="es-ES" dirty="0"/>
              <a:t>, el compilador GCC y el depurador GDB y como activista destaca la referencia moral, política y legal que supone para el movimiento del software libre.</a:t>
            </a:r>
          </a:p>
          <a:p>
            <a:pPr algn="just"/>
            <a:r>
              <a:rPr lang="es-ES" dirty="0"/>
              <a:t>Es también inventor del concepto “</a:t>
            </a:r>
            <a:r>
              <a:rPr lang="es-ES" dirty="0" err="1"/>
              <a:t>copyleft</a:t>
            </a:r>
            <a:r>
              <a:rPr lang="es-ES" dirty="0"/>
              <a:t>”, método para licenciar software sin privatización alguna.</a:t>
            </a:r>
          </a:p>
          <a:p>
            <a:endParaRPr lang="es-ES" dirty="0"/>
          </a:p>
        </p:txBody>
      </p:sp>
      <p:sp>
        <p:nvSpPr>
          <p:cNvPr id="3" name="2 Título"/>
          <p:cNvSpPr>
            <a:spLocks noGrp="1"/>
          </p:cNvSpPr>
          <p:nvPr>
            <p:ph type="title"/>
          </p:nvPr>
        </p:nvSpPr>
        <p:spPr/>
        <p:txBody>
          <a:bodyPr/>
          <a:lstStyle/>
          <a:p>
            <a:r>
              <a:rPr lang="es-ES" dirty="0"/>
              <a:t>Richard Stallman </a:t>
            </a:r>
          </a:p>
        </p:txBody>
      </p:sp>
      <p:pic>
        <p:nvPicPr>
          <p:cNvPr id="4" name="3 Imagen" descr="http://histinf.blogs.upv.es/files/2011/12/25-300x262.png"/>
          <p:cNvPicPr/>
          <p:nvPr/>
        </p:nvPicPr>
        <p:blipFill>
          <a:blip r:embed="rId2">
            <a:extLst>
              <a:ext uri="{28A0092B-C50C-407E-A947-70E740481C1C}">
                <a14:useLocalDpi xmlns:a14="http://schemas.microsoft.com/office/drawing/2010/main" val="0"/>
              </a:ext>
            </a:extLst>
          </a:blip>
          <a:srcRect/>
          <a:stretch>
            <a:fillRect/>
          </a:stretch>
        </p:blipFill>
        <p:spPr bwMode="auto">
          <a:xfrm>
            <a:off x="8970613" y="720151"/>
            <a:ext cx="2571768" cy="2428892"/>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916513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ES" dirty="0"/>
              <a:t>En 1971, Stallman se convirtió en un hacker del Laboratorio de Inteligencia Artificial (IAL) del Instituto Tecnológico de Massachusetts (MIT). En los años 80, la cultura hacker que constituía la vida de Stallman empezó a disolverse bajo la presión de la comercialización en la industria del software. En particular, otros hackers del laboratorio de IA fundaron la compañía </a:t>
            </a:r>
            <a:r>
              <a:rPr lang="es-ES" dirty="0" err="1"/>
              <a:t>Symbolics</a:t>
            </a:r>
            <a:r>
              <a:rPr lang="es-ES" dirty="0"/>
              <a:t>, la cual intentaba activamente remplazar el software libre del Laboratorio con su propio software privado.</a:t>
            </a:r>
            <a:br>
              <a:rPr lang="es-ES" dirty="0"/>
            </a:br>
            <a:r>
              <a:rPr lang="es-ES" dirty="0"/>
              <a:t>Entre 1983 y 1985, Stallman duplicó por sí mismo los esfuerzos de los programadores de </a:t>
            </a:r>
            <a:r>
              <a:rPr lang="es-ES" dirty="0" err="1"/>
              <a:t>Symbolics</a:t>
            </a:r>
            <a:r>
              <a:rPr lang="es-ES" dirty="0"/>
              <a:t> para impedir que adquirieran un monopolio sobre los ordenadores del laboratorio. Por ese entonces, sin embargo, él era el último de su generación de hackers en el laboratorio.</a:t>
            </a:r>
          </a:p>
          <a:p>
            <a:endParaRPr lang="es-ES" dirty="0"/>
          </a:p>
        </p:txBody>
      </p:sp>
      <p:sp>
        <p:nvSpPr>
          <p:cNvPr id="3" name="2 Título"/>
          <p:cNvSpPr>
            <a:spLocks noGrp="1"/>
          </p:cNvSpPr>
          <p:nvPr>
            <p:ph type="title"/>
          </p:nvPr>
        </p:nvSpPr>
        <p:spPr/>
        <p:txBody>
          <a:bodyPr/>
          <a:lstStyle/>
          <a:p>
            <a:r>
              <a:rPr lang="es-ES" dirty="0"/>
              <a:t>Primeros años…</a:t>
            </a:r>
          </a:p>
        </p:txBody>
      </p:sp>
    </p:spTree>
    <p:extLst>
      <p:ext uri="{BB962C8B-B14F-4D97-AF65-F5344CB8AC3E}">
        <p14:creationId xmlns:p14="http://schemas.microsoft.com/office/powerpoint/2010/main" val="2884261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097280" y="2159706"/>
            <a:ext cx="7984374" cy="3609178"/>
          </a:xfrm>
        </p:spPr>
        <p:txBody>
          <a:bodyPr>
            <a:normAutofit/>
          </a:bodyPr>
          <a:lstStyle/>
          <a:p>
            <a:pPr algn="just"/>
            <a:r>
              <a:rPr lang="es-ES" dirty="0"/>
              <a:t>Se le pidió que firmara un acuerdo de no divulgación y llevara a cabo otras acciones que él consideró traiciones a sus principios, a raíz de ello, el 27 de septiembre de 1983 Stallman anunció en varios grupos de noticias de ARPANET Y USENET el inicio del proyecto GNU que perseguía crear un sistema operativo completamente libre, para ello dejaría su trabajo en el MIT en febrero de 1984. Al anuncio original siguió, en 1985, la publicación del Manifiesto GNU, en el cual Stallman declaraba sus intenciones y motivaciones para crear una alternativa libre, pero compatible, al sistema operativo Unix, al que denominó GNU.</a:t>
            </a:r>
          </a:p>
          <a:p>
            <a:endParaRPr lang="es-ES" dirty="0"/>
          </a:p>
        </p:txBody>
      </p:sp>
      <p:sp>
        <p:nvSpPr>
          <p:cNvPr id="3" name="2 Título"/>
          <p:cNvSpPr>
            <a:spLocks noGrp="1"/>
          </p:cNvSpPr>
          <p:nvPr>
            <p:ph type="title"/>
          </p:nvPr>
        </p:nvSpPr>
        <p:spPr/>
        <p:txBody>
          <a:bodyPr>
            <a:normAutofit/>
          </a:bodyPr>
          <a:lstStyle/>
          <a:p>
            <a:r>
              <a:rPr lang="es-ES" dirty="0"/>
              <a:t>Fundación de GNU y creación de GNU/Linux</a:t>
            </a:r>
          </a:p>
        </p:txBody>
      </p:sp>
      <p:pic>
        <p:nvPicPr>
          <p:cNvPr id="4" name="3 Imagen" descr="http://histinf.blogs.upv.es/files/2011/12/26.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39272" y="286603"/>
            <a:ext cx="2571768" cy="2857520"/>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sp>
        <p:nvSpPr>
          <p:cNvPr id="6" name="5 Rectángulo redondeado"/>
          <p:cNvSpPr/>
          <p:nvPr/>
        </p:nvSpPr>
        <p:spPr>
          <a:xfrm>
            <a:off x="9239272" y="4823967"/>
            <a:ext cx="2571768" cy="5000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a:t>Logotipo de GNU</a:t>
            </a:r>
          </a:p>
        </p:txBody>
      </p:sp>
    </p:spTree>
    <p:extLst>
      <p:ext uri="{BB962C8B-B14F-4D97-AF65-F5344CB8AC3E}">
        <p14:creationId xmlns:p14="http://schemas.microsoft.com/office/powerpoint/2010/main" val="3298177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295400" y="1850570"/>
            <a:ext cx="10232571" cy="4578825"/>
          </a:xfrm>
        </p:spPr>
        <p:txBody>
          <a:bodyPr>
            <a:normAutofit fontScale="47500" lnSpcReduction="20000"/>
          </a:bodyPr>
          <a:lstStyle/>
          <a:p>
            <a:pPr lvl="0" algn="just"/>
            <a:r>
              <a:rPr lang="es-MX" sz="4500" dirty="0"/>
              <a:t>Es software libre, lo que quiere decir que no hay que pagar nada por el sistema en sí. </a:t>
            </a:r>
            <a:endParaRPr lang="es-ES" sz="4500" dirty="0"/>
          </a:p>
          <a:p>
            <a:pPr lvl="0" algn="just"/>
            <a:r>
              <a:rPr lang="es-MX" sz="4500" dirty="0"/>
              <a:t>Es un sistema operativo muy fiable ya que hereda la robustez de UNIX. </a:t>
            </a:r>
            <a:endParaRPr lang="es-ES" sz="4500" dirty="0"/>
          </a:p>
          <a:p>
            <a:pPr lvl="0" algn="just"/>
            <a:r>
              <a:rPr lang="es-MX" sz="4500" dirty="0"/>
              <a:t>Ideal para las redes ya que fue diseñado en Internet y para Internet </a:t>
            </a:r>
            <a:endParaRPr lang="es-ES" sz="4500" dirty="0"/>
          </a:p>
          <a:p>
            <a:pPr lvl="0" algn="just"/>
            <a:r>
              <a:rPr lang="es-MX" sz="4500" dirty="0"/>
              <a:t>No es cierto que tenga pocos programas, solo en algún campo muy especifico. </a:t>
            </a:r>
            <a:endParaRPr lang="es-ES" sz="4500" dirty="0"/>
          </a:p>
          <a:p>
            <a:pPr lvl="0" algn="just"/>
            <a:r>
              <a:rPr lang="es-MX" sz="4500" dirty="0"/>
              <a:t>Es 100% configurarle. </a:t>
            </a:r>
            <a:endParaRPr lang="es-ES" sz="4500" dirty="0"/>
          </a:p>
          <a:p>
            <a:pPr lvl="0" algn="just"/>
            <a:r>
              <a:rPr lang="es-MX" sz="4500" dirty="0"/>
              <a:t>Es el sistema más seguro, ya que al disponer del código fuente cualquiera puede darse cuanta de algún fallo, se puede decir que decenas de miles de personas velan por tu seguridad. </a:t>
            </a:r>
            <a:endParaRPr lang="es-ES" sz="4500" dirty="0"/>
          </a:p>
          <a:p>
            <a:pPr lvl="0" algn="just"/>
            <a:r>
              <a:rPr lang="es-MX" sz="4500" dirty="0"/>
              <a:t>Existe muchísima documentación, también en español gracias a los proyectos como LUCAS. </a:t>
            </a:r>
            <a:endParaRPr lang="es-ES" sz="4500" dirty="0"/>
          </a:p>
          <a:p>
            <a:pPr lvl="0" algn="just"/>
            <a:r>
              <a:rPr lang="es-MX" sz="4500" dirty="0"/>
              <a:t>Cuenta con el soporte de muchas grandes empresas como IBM, Corel, Lotus, Siemens, Motorola, </a:t>
            </a:r>
            <a:r>
              <a:rPr lang="es-MX" sz="4500" dirty="0" err="1"/>
              <a:t>Sun</a:t>
            </a:r>
            <a:r>
              <a:rPr lang="es-MX" sz="4500" dirty="0"/>
              <a:t>, etc. </a:t>
            </a:r>
            <a:endParaRPr lang="es-ES" sz="4500" dirty="0"/>
          </a:p>
          <a:p>
            <a:pPr lvl="0" algn="just"/>
            <a:r>
              <a:rPr lang="es-MX" sz="4500" dirty="0"/>
              <a:t>Puedes encontrar ayuda en millones de sitios en Internet como los foros. </a:t>
            </a:r>
            <a:endParaRPr lang="es-ES" sz="4500" dirty="0"/>
          </a:p>
          <a:p>
            <a:pPr lvl="0" algn="just"/>
            <a:r>
              <a:rPr lang="es-MX" sz="4500" dirty="0"/>
              <a:t>Es muy portable, si tienes un Mac un </a:t>
            </a:r>
            <a:r>
              <a:rPr lang="es-MX" sz="4500" dirty="0" err="1"/>
              <a:t>Alpha</a:t>
            </a:r>
            <a:r>
              <a:rPr lang="es-MX" sz="4500" dirty="0"/>
              <a:t> o un </a:t>
            </a:r>
            <a:r>
              <a:rPr lang="es-MX" sz="4500" dirty="0" err="1"/>
              <a:t>Sparc</a:t>
            </a:r>
            <a:r>
              <a:rPr lang="es-MX" sz="4500" dirty="0"/>
              <a:t> puedes usar Linux sin problemas. </a:t>
            </a:r>
            <a:endParaRPr lang="es-ES" sz="4500" dirty="0"/>
          </a:p>
          <a:p>
            <a:pPr algn="just"/>
            <a:endParaRPr lang="es-ES" dirty="0"/>
          </a:p>
        </p:txBody>
      </p:sp>
      <p:sp>
        <p:nvSpPr>
          <p:cNvPr id="3" name="2 Título"/>
          <p:cNvSpPr>
            <a:spLocks noGrp="1"/>
          </p:cNvSpPr>
          <p:nvPr>
            <p:ph type="title"/>
          </p:nvPr>
        </p:nvSpPr>
        <p:spPr>
          <a:xfrm>
            <a:off x="1981200" y="274638"/>
            <a:ext cx="8229600" cy="1011222"/>
          </a:xfrm>
        </p:spPr>
        <p:txBody>
          <a:bodyPr>
            <a:normAutofit/>
          </a:bodyPr>
          <a:lstStyle/>
          <a:p>
            <a:r>
              <a:rPr lang="es-ES" dirty="0"/>
              <a:t>Características:</a:t>
            </a:r>
          </a:p>
        </p:txBody>
      </p:sp>
    </p:spTree>
    <p:extLst>
      <p:ext uri="{BB962C8B-B14F-4D97-AF65-F5344CB8AC3E}">
        <p14:creationId xmlns:p14="http://schemas.microsoft.com/office/powerpoint/2010/main" val="3004991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230086" y="1796143"/>
            <a:ext cx="10123714" cy="4386944"/>
          </a:xfrm>
        </p:spPr>
        <p:txBody>
          <a:bodyPr>
            <a:normAutofit fontScale="77500" lnSpcReduction="20000"/>
          </a:bodyPr>
          <a:lstStyle/>
          <a:p>
            <a:r>
              <a:rPr lang="es-MX" sz="1500" b="1" dirty="0"/>
              <a:t>UBUNTU</a:t>
            </a:r>
            <a:endParaRPr lang="es-ES" sz="1500" dirty="0"/>
          </a:p>
          <a:p>
            <a:pPr>
              <a:buNone/>
            </a:pPr>
            <a:r>
              <a:rPr lang="es-MX" sz="1500" dirty="0"/>
              <a:t>Distribución basada en </a:t>
            </a:r>
            <a:r>
              <a:rPr lang="es-MX" sz="1500" dirty="0" err="1"/>
              <a:t>Debian</a:t>
            </a:r>
            <a:r>
              <a:rPr lang="es-MX" sz="1500" dirty="0"/>
              <a:t>, con lo que esto conlleva y centrada en el usuario final y facilidad de uso. Muy popular y con mucho soporte en la comunidad. El entorno de escritorio por defecto es GNOME.</a:t>
            </a:r>
          </a:p>
          <a:p>
            <a:r>
              <a:rPr lang="es-MX" sz="1500" b="1" dirty="0"/>
              <a:t>REDHAT ENTERPRISE</a:t>
            </a:r>
            <a:endParaRPr lang="es-ES" sz="1500" dirty="0"/>
          </a:p>
          <a:p>
            <a:pPr>
              <a:buNone/>
            </a:pPr>
            <a:r>
              <a:rPr lang="es-MX" sz="1500" dirty="0"/>
              <a:t>Esta es una distribución que tiene muy buena calidad, contenidos y soporte a los usuarios por parte de la empresa que la distribuye. Es necesario el pago de una licencia de soporte. Enfocada a empresas.</a:t>
            </a:r>
          </a:p>
          <a:p>
            <a:r>
              <a:rPr lang="es-MX" sz="1500" b="1" dirty="0"/>
              <a:t>FEDORA</a:t>
            </a:r>
            <a:endParaRPr lang="es-ES" sz="1500" dirty="0"/>
          </a:p>
          <a:p>
            <a:pPr>
              <a:buNone/>
            </a:pPr>
            <a:r>
              <a:rPr lang="es-MX" sz="1500" dirty="0"/>
              <a:t>Esta es una distribución patrocinada por </a:t>
            </a:r>
            <a:r>
              <a:rPr lang="es-MX" sz="1500" dirty="0" err="1"/>
              <a:t>RedHat</a:t>
            </a:r>
            <a:r>
              <a:rPr lang="es-MX" sz="1500" dirty="0"/>
              <a:t> y soportada por la comunidad. Fácil de instalar y buena calidad.</a:t>
            </a:r>
            <a:endParaRPr lang="es-ES" sz="1500" dirty="0"/>
          </a:p>
          <a:p>
            <a:r>
              <a:rPr lang="es-MX" sz="1500" b="1" dirty="0"/>
              <a:t>DEBIAN</a:t>
            </a:r>
            <a:endParaRPr lang="es-ES" sz="1500" dirty="0"/>
          </a:p>
          <a:p>
            <a:pPr>
              <a:buNone/>
            </a:pPr>
            <a:r>
              <a:rPr lang="es-MX" sz="1500" dirty="0"/>
              <a:t>Otra distribución con muy buena calidad. El proceso de instalación es quizás un poco mas complicado, pero sin mayores problemas. Gran estabilidad antes que últimos avances.</a:t>
            </a:r>
            <a:endParaRPr lang="es-ES" sz="1500" dirty="0"/>
          </a:p>
          <a:p>
            <a:r>
              <a:rPr lang="es-MX" sz="1500" b="1" dirty="0"/>
              <a:t>SLACKWARE</a:t>
            </a:r>
            <a:endParaRPr lang="es-ES" sz="1500" dirty="0"/>
          </a:p>
          <a:p>
            <a:pPr>
              <a:buNone/>
            </a:pPr>
            <a:r>
              <a:rPr lang="es-MX" sz="1500" dirty="0"/>
              <a:t>Esta distribución es de las primeras que existió. Tuvo un periodo en el cual no se actualizo muy a menudo, pero eso es historia. Es raro encontrar usuarios de los que empezaron en el mundo Linux hace tiempo, que no hayan tenido esta distribución instalada en su ordenador en algún momento.</a:t>
            </a:r>
          </a:p>
          <a:p>
            <a:r>
              <a:rPr lang="es-MX" sz="1600" b="1" dirty="0"/>
              <a:t>MANDRIVA</a:t>
            </a:r>
            <a:endParaRPr lang="es-ES" sz="1600" dirty="0"/>
          </a:p>
          <a:p>
            <a:pPr>
              <a:buNone/>
            </a:pPr>
            <a:r>
              <a:rPr lang="es-MX" sz="1600" dirty="0"/>
              <a:t>Esta distribución fue creada en 1998 con el objetivo de acercar el uso de Linux a todos los usuarios, en un principio se llamo </a:t>
            </a:r>
            <a:r>
              <a:rPr lang="es-MX" sz="1600" dirty="0" err="1"/>
              <a:t>Mandrake</a:t>
            </a:r>
            <a:r>
              <a:rPr lang="es-MX" sz="1600" dirty="0"/>
              <a:t> Linux. Facilidad de uso para todos los usuarios. </a:t>
            </a:r>
            <a:endParaRPr lang="es-ES" sz="1600" dirty="0"/>
          </a:p>
          <a:p>
            <a:pPr>
              <a:buNone/>
            </a:pPr>
            <a:endParaRPr lang="es-ES" sz="1500" dirty="0"/>
          </a:p>
          <a:p>
            <a:endParaRPr lang="es-ES" dirty="0"/>
          </a:p>
          <a:p>
            <a:pPr>
              <a:buNone/>
            </a:pPr>
            <a:endParaRPr lang="es-ES" dirty="0"/>
          </a:p>
          <a:p>
            <a:endParaRPr lang="es-ES" dirty="0"/>
          </a:p>
        </p:txBody>
      </p:sp>
      <p:sp>
        <p:nvSpPr>
          <p:cNvPr id="3" name="2 Título"/>
          <p:cNvSpPr>
            <a:spLocks noGrp="1"/>
          </p:cNvSpPr>
          <p:nvPr>
            <p:ph type="title"/>
          </p:nvPr>
        </p:nvSpPr>
        <p:spPr>
          <a:xfrm>
            <a:off x="1230086" y="522514"/>
            <a:ext cx="8229600" cy="785794"/>
          </a:xfrm>
        </p:spPr>
        <p:txBody>
          <a:bodyPr/>
          <a:lstStyle/>
          <a:p>
            <a:r>
              <a:rPr lang="es-ES" dirty="0"/>
              <a:t>Versiones de LINUX</a:t>
            </a:r>
          </a:p>
        </p:txBody>
      </p:sp>
    </p:spTree>
    <p:extLst>
      <p:ext uri="{BB962C8B-B14F-4D97-AF65-F5344CB8AC3E}">
        <p14:creationId xmlns:p14="http://schemas.microsoft.com/office/powerpoint/2010/main" val="3925508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94D0CA-9E8F-45C5-91A6-3CA862AD8854}"/>
              </a:ext>
            </a:extLst>
          </p:cNvPr>
          <p:cNvSpPr>
            <a:spLocks noGrp="1"/>
          </p:cNvSpPr>
          <p:nvPr>
            <p:ph type="title"/>
          </p:nvPr>
        </p:nvSpPr>
        <p:spPr>
          <a:xfrm>
            <a:off x="1036320" y="2381511"/>
            <a:ext cx="10058400" cy="412588"/>
          </a:xfrm>
        </p:spPr>
        <p:txBody>
          <a:bodyPr>
            <a:normAutofit fontScale="90000"/>
          </a:bodyPr>
          <a:lstStyle/>
          <a:p>
            <a:br>
              <a:rPr lang="es-MX" b="0" i="0" dirty="0">
                <a:effectLst/>
                <a:latin typeface="Roboto" panose="02000000000000000000" pitchFamily="2" charset="0"/>
              </a:rPr>
            </a:br>
            <a:br>
              <a:rPr lang="es-MX" b="0" i="0" dirty="0">
                <a:effectLst/>
                <a:latin typeface="Roboto" panose="02000000000000000000" pitchFamily="2" charset="0"/>
              </a:rPr>
            </a:br>
            <a:r>
              <a:rPr lang="es-MX" b="0" i="0" dirty="0">
                <a:effectLst/>
                <a:latin typeface="Roboto" panose="02000000000000000000" pitchFamily="2" charset="0"/>
              </a:rPr>
              <a:t>La historia de Linux</a:t>
            </a:r>
            <a:br>
              <a:rPr lang="es-MX" b="0" i="0" dirty="0">
                <a:effectLst/>
                <a:latin typeface="Roboto" panose="02000000000000000000" pitchFamily="2" charset="0"/>
              </a:rPr>
            </a:br>
            <a:br>
              <a:rPr lang="es-MX" b="0" i="0" dirty="0">
                <a:effectLst/>
                <a:latin typeface="Roboto" panose="02000000000000000000" pitchFamily="2" charset="0"/>
              </a:rPr>
            </a:br>
            <a:endParaRPr lang="es-MX" dirty="0"/>
          </a:p>
        </p:txBody>
      </p:sp>
      <p:sp>
        <p:nvSpPr>
          <p:cNvPr id="3" name="Marcador de contenido 2">
            <a:extLst>
              <a:ext uri="{FF2B5EF4-FFF2-40B4-BE49-F238E27FC236}">
                <a16:creationId xmlns:a16="http://schemas.microsoft.com/office/drawing/2014/main" id="{E2EFCF0F-A96A-4DA3-8008-61DF1788B96E}"/>
              </a:ext>
            </a:extLst>
          </p:cNvPr>
          <p:cNvSpPr>
            <a:spLocks noGrp="1"/>
          </p:cNvSpPr>
          <p:nvPr>
            <p:ph idx="1"/>
          </p:nvPr>
        </p:nvSpPr>
        <p:spPr>
          <a:xfrm>
            <a:off x="1097280" y="1845734"/>
            <a:ext cx="10058400" cy="642489"/>
          </a:xfrm>
        </p:spPr>
        <p:txBody>
          <a:bodyPr/>
          <a:lstStyle/>
          <a:p>
            <a:r>
              <a:rPr lang="es-MX" dirty="0"/>
              <a:t>https://www.youtube.com/watch?v=C-pXBuF-hns</a:t>
            </a:r>
          </a:p>
        </p:txBody>
      </p:sp>
      <p:pic>
        <p:nvPicPr>
          <p:cNvPr id="1026" name="Picture 2" descr="Quién creó YouTube? ¿Cuál fue el primer vídeo que se subió?">
            <a:extLst>
              <a:ext uri="{FF2B5EF4-FFF2-40B4-BE49-F238E27FC236}">
                <a16:creationId xmlns:a16="http://schemas.microsoft.com/office/drawing/2014/main" id="{36B9CACE-BCE1-4157-AB28-E58F057A8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480" y="2587805"/>
            <a:ext cx="9144000"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434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Powered_by_GNU_Linux_by_deviantdark.png"/>
          <p:cNvPicPr>
            <a:picLocks noChangeAspect="1"/>
          </p:cNvPicPr>
          <p:nvPr/>
        </p:nvPicPr>
        <p:blipFill>
          <a:blip r:embed="rId2"/>
          <a:srcRect t="34631"/>
          <a:stretch>
            <a:fillRect/>
          </a:stretch>
        </p:blipFill>
        <p:spPr>
          <a:xfrm>
            <a:off x="1524000" y="2053984"/>
            <a:ext cx="9144000" cy="4003366"/>
          </a:xfrm>
          <a:prstGeom prst="rect">
            <a:avLst/>
          </a:prstGeom>
        </p:spPr>
      </p:pic>
      <p:sp>
        <p:nvSpPr>
          <p:cNvPr id="5" name="4 Rectángulo"/>
          <p:cNvSpPr/>
          <p:nvPr/>
        </p:nvSpPr>
        <p:spPr>
          <a:xfrm>
            <a:off x="1524000" y="381000"/>
            <a:ext cx="9144000" cy="1214422"/>
          </a:xfrm>
          <a:prstGeom prst="rect">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3600" b="1" cap="all" dirty="0">
                <a:ln w="0">
                  <a:solidFill>
                    <a:schemeClr val="bg2">
                      <a:lumMod val="25000"/>
                    </a:schemeClr>
                  </a:solidFill>
                </a:ln>
                <a:solidFill>
                  <a:schemeClr val="bg1"/>
                </a:solidFill>
                <a:effectLst>
                  <a:glow rad="228600">
                    <a:schemeClr val="accent1">
                      <a:satMod val="175000"/>
                      <a:alpha val="40000"/>
                    </a:schemeClr>
                  </a:glow>
                  <a:reflection blurRad="6350" stA="55000" endA="50" endPos="85000" dir="5400000" sy="-100000" algn="bl" rotWithShape="0"/>
                </a:effectLst>
              </a:rPr>
              <a:t>VERSIONES DE LINUX</a:t>
            </a:r>
          </a:p>
        </p:txBody>
      </p:sp>
    </p:spTree>
    <p:extLst>
      <p:ext uri="{BB962C8B-B14F-4D97-AF65-F5344CB8AC3E}">
        <p14:creationId xmlns:p14="http://schemas.microsoft.com/office/powerpoint/2010/main" val="4035902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097280" y="1883229"/>
            <a:ext cx="10058400" cy="4124063"/>
          </a:xfrm>
        </p:spPr>
        <p:txBody>
          <a:bodyPr>
            <a:normAutofit fontScale="47500" lnSpcReduction="20000"/>
          </a:bodyPr>
          <a:lstStyle/>
          <a:p>
            <a:r>
              <a:rPr lang="es-MX" sz="2800" b="1" dirty="0" err="1"/>
              <a:t>SunOS</a:t>
            </a:r>
            <a:endParaRPr lang="es-ES" sz="2800" dirty="0"/>
          </a:p>
          <a:p>
            <a:pPr>
              <a:buNone/>
            </a:pPr>
            <a:r>
              <a:rPr lang="es-MX" sz="2800" dirty="0"/>
              <a:t>Creado por SUN</a:t>
            </a:r>
            <a:endParaRPr lang="es-ES" sz="2800" dirty="0"/>
          </a:p>
          <a:p>
            <a:pPr>
              <a:buNone/>
            </a:pPr>
            <a:r>
              <a:rPr lang="es-MX" sz="2800" dirty="0"/>
              <a:t>Basado en el sistema operativo UNIX BSD. A partir de la versión 2 pasa a denominarse </a:t>
            </a:r>
            <a:r>
              <a:rPr lang="es-MX" sz="2800" dirty="0" err="1"/>
              <a:t>Solaris</a:t>
            </a:r>
            <a:r>
              <a:rPr lang="es-MX" sz="2800" dirty="0"/>
              <a:t> </a:t>
            </a:r>
            <a:endParaRPr lang="es-ES" sz="2800" dirty="0"/>
          </a:p>
          <a:p>
            <a:r>
              <a:rPr lang="es-MX" sz="2800" b="1" dirty="0"/>
              <a:t>XENIX</a:t>
            </a:r>
            <a:endParaRPr lang="es-ES" sz="2800" dirty="0"/>
          </a:p>
          <a:p>
            <a:pPr>
              <a:buNone/>
            </a:pPr>
            <a:r>
              <a:rPr lang="es-MX" sz="2800" dirty="0"/>
              <a:t>Creado por Microsoft</a:t>
            </a:r>
            <a:endParaRPr lang="es-ES" sz="2800" dirty="0"/>
          </a:p>
          <a:p>
            <a:pPr>
              <a:buNone/>
            </a:pPr>
            <a:r>
              <a:rPr lang="es-MX" sz="2800" dirty="0"/>
              <a:t>Basado en el sistema operativo Unix </a:t>
            </a:r>
            <a:r>
              <a:rPr lang="es-MX" sz="2800" dirty="0" err="1"/>
              <a:t>System</a:t>
            </a:r>
            <a:r>
              <a:rPr lang="es-MX" sz="2800" dirty="0"/>
              <a:t> V</a:t>
            </a:r>
            <a:endParaRPr lang="es-ES" sz="2800" dirty="0"/>
          </a:p>
          <a:p>
            <a:r>
              <a:rPr lang="es-MX" sz="2800" b="1" dirty="0" err="1"/>
              <a:t>System</a:t>
            </a:r>
            <a:r>
              <a:rPr lang="es-MX" sz="2800" b="1" dirty="0"/>
              <a:t> V</a:t>
            </a:r>
            <a:endParaRPr lang="es-ES" sz="2800" dirty="0"/>
          </a:p>
          <a:p>
            <a:pPr>
              <a:buNone/>
            </a:pPr>
            <a:r>
              <a:rPr lang="es-MX" sz="2800" dirty="0"/>
              <a:t>Creado por AT&amp;T</a:t>
            </a:r>
            <a:endParaRPr lang="es-ES" sz="2800" dirty="0"/>
          </a:p>
          <a:p>
            <a:pPr>
              <a:buNone/>
            </a:pPr>
            <a:r>
              <a:rPr lang="es-MX" sz="2800" dirty="0" err="1"/>
              <a:t>System</a:t>
            </a:r>
            <a:r>
              <a:rPr lang="es-MX" sz="2800" dirty="0"/>
              <a:t> V es la versión más ampliamente usada de UNIX. Es el descendiente directo del UNIX desarrollado por AT&amp;T en 1969. Está actualmente en la revisión 4.1 y a menudo es referenciado como SVR4, o </a:t>
            </a:r>
            <a:r>
              <a:rPr lang="es-MX" sz="2800" dirty="0" err="1"/>
              <a:t>System</a:t>
            </a:r>
            <a:r>
              <a:rPr lang="es-MX" sz="2800" dirty="0"/>
              <a:t> V </a:t>
            </a:r>
            <a:r>
              <a:rPr lang="es-MX" sz="2800" dirty="0" err="1"/>
              <a:t>Release</a:t>
            </a:r>
            <a:r>
              <a:rPr lang="es-MX" sz="2800" dirty="0"/>
              <a:t> 4.</a:t>
            </a:r>
            <a:endParaRPr lang="es-ES" sz="2800" dirty="0"/>
          </a:p>
          <a:p>
            <a:r>
              <a:rPr lang="es-MX" sz="2800" b="1" dirty="0" err="1"/>
              <a:t>Minix</a:t>
            </a:r>
            <a:endParaRPr lang="es-ES" sz="2800" dirty="0"/>
          </a:p>
          <a:p>
            <a:pPr>
              <a:buNone/>
            </a:pPr>
            <a:r>
              <a:rPr lang="es-MX" sz="2800" dirty="0"/>
              <a:t>Creado por Andrew S. </a:t>
            </a:r>
            <a:r>
              <a:rPr lang="es-MX" sz="2800" dirty="0" err="1"/>
              <a:t>Tanenbaum</a:t>
            </a:r>
            <a:endParaRPr lang="es-ES" sz="2800" dirty="0"/>
          </a:p>
          <a:p>
            <a:pPr>
              <a:buNone/>
            </a:pPr>
            <a:r>
              <a:rPr lang="es-MX" sz="2800" dirty="0"/>
              <a:t>Para PC y VAX. Se distribuye con los fuentes. Compatible con la versión 7</a:t>
            </a:r>
            <a:endParaRPr lang="es-ES" sz="2800" dirty="0"/>
          </a:p>
          <a:p>
            <a:endParaRPr lang="es-ES" dirty="0"/>
          </a:p>
        </p:txBody>
      </p:sp>
      <p:sp>
        <p:nvSpPr>
          <p:cNvPr id="3" name="2 Título"/>
          <p:cNvSpPr>
            <a:spLocks noGrp="1"/>
          </p:cNvSpPr>
          <p:nvPr>
            <p:ph type="title"/>
          </p:nvPr>
        </p:nvSpPr>
        <p:spPr/>
        <p:txBody>
          <a:bodyPr/>
          <a:lstStyle/>
          <a:p>
            <a:r>
              <a:rPr lang="es-ES" dirty="0"/>
              <a:t>Versiones de UNIX</a:t>
            </a:r>
          </a:p>
        </p:txBody>
      </p:sp>
    </p:spTree>
    <p:extLst>
      <p:ext uri="{BB962C8B-B14F-4D97-AF65-F5344CB8AC3E}">
        <p14:creationId xmlns:p14="http://schemas.microsoft.com/office/powerpoint/2010/main" val="1762074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619901" y="489401"/>
            <a:ext cx="9144000" cy="1143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3600" b="1" cap="all" dirty="0">
                <a:ln w="0">
                  <a:solidFill>
                    <a:schemeClr val="bg2">
                      <a:lumMod val="25000"/>
                    </a:schemeClr>
                  </a:solidFill>
                </a:ln>
                <a:solidFill>
                  <a:schemeClr val="bg1"/>
                </a:solidFill>
                <a:effectLst>
                  <a:glow rad="228600">
                    <a:schemeClr val="accent1">
                      <a:satMod val="175000"/>
                      <a:alpha val="40000"/>
                    </a:schemeClr>
                  </a:glow>
                  <a:reflection blurRad="6350" stA="55000" endA="50" endPos="85000" dir="5400000" sy="-100000" algn="bl" rotWithShape="0"/>
                </a:effectLst>
              </a:rPr>
              <a:t>VERSIONES DE UNIX</a:t>
            </a:r>
          </a:p>
        </p:txBody>
      </p:sp>
      <p:pic>
        <p:nvPicPr>
          <p:cNvPr id="5" name="4 Imagen" descr="sistemas-operativos-abiertos.jpg"/>
          <p:cNvPicPr>
            <a:picLocks noChangeAspect="1"/>
          </p:cNvPicPr>
          <p:nvPr/>
        </p:nvPicPr>
        <p:blipFill>
          <a:blip r:embed="rId2"/>
          <a:srcRect l="35587" t="46250" r="39668" b="25625"/>
          <a:stretch>
            <a:fillRect/>
          </a:stretch>
        </p:blipFill>
        <p:spPr>
          <a:xfrm>
            <a:off x="6659342" y="3516221"/>
            <a:ext cx="1539864" cy="1071570"/>
          </a:xfrm>
          <a:prstGeom prst="rect">
            <a:avLst/>
          </a:prstGeom>
        </p:spPr>
      </p:pic>
      <p:pic>
        <p:nvPicPr>
          <p:cNvPr id="10" name="9 Imagen" descr="logo-ibm-aix.png"/>
          <p:cNvPicPr>
            <a:picLocks noChangeAspect="1"/>
          </p:cNvPicPr>
          <p:nvPr/>
        </p:nvPicPr>
        <p:blipFill>
          <a:blip r:embed="rId3"/>
          <a:stretch>
            <a:fillRect/>
          </a:stretch>
        </p:blipFill>
        <p:spPr>
          <a:xfrm>
            <a:off x="4159688" y="1795463"/>
            <a:ext cx="2192034" cy="2847983"/>
          </a:xfrm>
          <a:prstGeom prst="rect">
            <a:avLst/>
          </a:prstGeom>
        </p:spPr>
      </p:pic>
      <p:pic>
        <p:nvPicPr>
          <p:cNvPr id="11" name="10 Imagen" descr="sun-solaris-10-ogr-800.jpg"/>
          <p:cNvPicPr>
            <a:picLocks noChangeAspect="1"/>
          </p:cNvPicPr>
          <p:nvPr/>
        </p:nvPicPr>
        <p:blipFill>
          <a:blip r:embed="rId4"/>
          <a:srcRect l="22656" t="32292" r="24219" b="30208"/>
          <a:stretch>
            <a:fillRect/>
          </a:stretch>
        </p:blipFill>
        <p:spPr>
          <a:xfrm>
            <a:off x="3223465" y="4735286"/>
            <a:ext cx="2850733" cy="1509212"/>
          </a:xfrm>
          <a:prstGeom prst="rect">
            <a:avLst/>
          </a:prstGeom>
        </p:spPr>
      </p:pic>
      <p:pic>
        <p:nvPicPr>
          <p:cNvPr id="12" name="11 Imagen" descr="xenix-logo.gif"/>
          <p:cNvPicPr>
            <a:picLocks noChangeAspect="1"/>
          </p:cNvPicPr>
          <p:nvPr/>
        </p:nvPicPr>
        <p:blipFill>
          <a:blip r:embed="rId5"/>
          <a:stretch>
            <a:fillRect/>
          </a:stretch>
        </p:blipFill>
        <p:spPr>
          <a:xfrm>
            <a:off x="8199206" y="1974041"/>
            <a:ext cx="3024196" cy="1798601"/>
          </a:xfrm>
          <a:prstGeom prst="rect">
            <a:avLst/>
          </a:prstGeom>
        </p:spPr>
      </p:pic>
      <p:pic>
        <p:nvPicPr>
          <p:cNvPr id="13" name="12 Imagen" descr="MINIX.GIF"/>
          <p:cNvPicPr>
            <a:picLocks noChangeAspect="1"/>
          </p:cNvPicPr>
          <p:nvPr/>
        </p:nvPicPr>
        <p:blipFill>
          <a:blip r:embed="rId6"/>
          <a:stretch>
            <a:fillRect/>
          </a:stretch>
        </p:blipFill>
        <p:spPr>
          <a:xfrm>
            <a:off x="8922217" y="4643446"/>
            <a:ext cx="1362824" cy="1313560"/>
          </a:xfrm>
          <a:prstGeom prst="rect">
            <a:avLst/>
          </a:prstGeom>
        </p:spPr>
      </p:pic>
      <p:pic>
        <p:nvPicPr>
          <p:cNvPr id="14" name="13 Imagen" descr="bsd_wallpaper-1280x960-2.jpg"/>
          <p:cNvPicPr>
            <a:picLocks noChangeAspect="1"/>
          </p:cNvPicPr>
          <p:nvPr/>
        </p:nvPicPr>
        <p:blipFill>
          <a:blip r:embed="rId7"/>
          <a:srcRect l="37500" t="29167" r="35937" b="26041"/>
          <a:stretch>
            <a:fillRect/>
          </a:stretch>
        </p:blipFill>
        <p:spPr>
          <a:xfrm>
            <a:off x="1619901" y="1974041"/>
            <a:ext cx="1643042" cy="2077965"/>
          </a:xfrm>
          <a:prstGeom prst="rect">
            <a:avLst/>
          </a:prstGeom>
        </p:spPr>
      </p:pic>
    </p:spTree>
    <p:extLst>
      <p:ext uri="{BB962C8B-B14F-4D97-AF65-F5344CB8AC3E}">
        <p14:creationId xmlns:p14="http://schemas.microsoft.com/office/powerpoint/2010/main" val="4109528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Actividades:</a:t>
            </a:r>
          </a:p>
        </p:txBody>
      </p:sp>
      <p:sp>
        <p:nvSpPr>
          <p:cNvPr id="3" name="Marcador de contenido 2"/>
          <p:cNvSpPr>
            <a:spLocks noGrp="1"/>
          </p:cNvSpPr>
          <p:nvPr>
            <p:ph idx="1"/>
          </p:nvPr>
        </p:nvSpPr>
        <p:spPr>
          <a:xfrm>
            <a:off x="1097280" y="1845734"/>
            <a:ext cx="8688977" cy="4023360"/>
          </a:xfrm>
        </p:spPr>
        <p:txBody>
          <a:bodyPr/>
          <a:lstStyle/>
          <a:p>
            <a:pPr>
              <a:buFont typeface="Wingdings" panose="05000000000000000000" pitchFamily="2" charset="2"/>
              <a:buChar char="Ø"/>
            </a:pPr>
            <a:r>
              <a:rPr lang="es-MX" dirty="0"/>
              <a:t>Realiza un cuadro sinóptico o línea del tiempo de Sistema Operativo Linux.</a:t>
            </a:r>
          </a:p>
          <a:p>
            <a:pPr>
              <a:buFont typeface="Wingdings" panose="05000000000000000000" pitchFamily="2" charset="2"/>
              <a:buChar char="Ø"/>
            </a:pPr>
            <a:endParaRPr lang="es-MX" dirty="0"/>
          </a:p>
          <a:p>
            <a:pPr>
              <a:buFont typeface="Wingdings" panose="05000000000000000000" pitchFamily="2" charset="2"/>
              <a:buChar char="Ø"/>
            </a:pPr>
            <a:r>
              <a:rPr lang="es-MX" dirty="0"/>
              <a:t>Realiza un cuadro sinóptico o línea del tiempo de Sistema Operativo UNIX.</a:t>
            </a:r>
          </a:p>
          <a:p>
            <a:pPr>
              <a:buFont typeface="Wingdings" panose="05000000000000000000" pitchFamily="2" charset="2"/>
              <a:buChar char="Ø"/>
            </a:pPr>
            <a:endParaRPr lang="es-MX" dirty="0"/>
          </a:p>
          <a:p>
            <a:pPr>
              <a:buFont typeface="Wingdings" panose="05000000000000000000" pitchFamily="2" charset="2"/>
              <a:buChar char="Ø"/>
            </a:pPr>
            <a:r>
              <a:rPr lang="es-MX" dirty="0"/>
              <a:t>Realiza un cuestionario de 10 preguntas con su respectivas respuestas.</a:t>
            </a:r>
          </a:p>
          <a:p>
            <a:pPr marL="0" indent="0">
              <a:buNone/>
            </a:pPr>
            <a:endParaRPr lang="es-MX" dirty="0"/>
          </a:p>
          <a:p>
            <a:pPr>
              <a:buFont typeface="Wingdings" panose="05000000000000000000" pitchFamily="2" charset="2"/>
              <a:buChar char="Ø"/>
            </a:pPr>
            <a:r>
              <a:rPr lang="es-MX" dirty="0"/>
              <a:t>Realiza un resumen de la practica con ilustración. </a:t>
            </a:r>
          </a:p>
          <a:p>
            <a:pPr>
              <a:buFont typeface="Wingdings" panose="05000000000000000000" pitchFamily="2" charset="2"/>
              <a:buChar char="Ø"/>
            </a:pPr>
            <a:endParaRPr lang="es-MX" dirty="0"/>
          </a:p>
          <a:p>
            <a:pPr>
              <a:buFont typeface="Wingdings" panose="05000000000000000000" pitchFamily="2" charset="2"/>
              <a:buChar char="Ø"/>
            </a:pPr>
            <a:r>
              <a:rPr lang="es-MX" dirty="0"/>
              <a:t>Realiza un dos mapas mentales uno para Linux y otro para UNIX.</a:t>
            </a:r>
          </a:p>
        </p:txBody>
      </p:sp>
      <p:pic>
        <p:nvPicPr>
          <p:cNvPr id="1026" name="Picture 2" descr="Resultado de imagen para linux activida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998" y="326030"/>
            <a:ext cx="2772682" cy="137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84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2980" y="280554"/>
            <a:ext cx="10058400" cy="883227"/>
          </a:xfrm>
        </p:spPr>
        <p:txBody>
          <a:bodyPr>
            <a:normAutofit/>
          </a:bodyPr>
          <a:lstStyle/>
          <a:p>
            <a:r>
              <a:rPr lang="es-MX" sz="2800" dirty="0"/>
              <a:t>REPASO :</a:t>
            </a:r>
            <a:br>
              <a:rPr lang="es-MX" sz="2800" dirty="0"/>
            </a:br>
            <a:r>
              <a:rPr lang="es-MX" sz="2800" dirty="0"/>
              <a:t> </a:t>
            </a:r>
            <a:r>
              <a:rPr lang="es-MX" altLang="es-MX" sz="2800" dirty="0"/>
              <a:t>¿Qué es un Sistema Operativo (SO)?</a:t>
            </a:r>
            <a:endParaRPr lang="es-MX" sz="2800" dirty="0"/>
          </a:p>
        </p:txBody>
      </p:sp>
      <p:sp>
        <p:nvSpPr>
          <p:cNvPr id="3" name="Marcador de contenido 2"/>
          <p:cNvSpPr>
            <a:spLocks noGrp="1"/>
          </p:cNvSpPr>
          <p:nvPr>
            <p:ph idx="1"/>
          </p:nvPr>
        </p:nvSpPr>
        <p:spPr>
          <a:xfrm>
            <a:off x="1086888" y="1928861"/>
            <a:ext cx="10343111" cy="4023360"/>
          </a:xfrm>
        </p:spPr>
        <p:txBody>
          <a:bodyPr>
            <a:normAutofit lnSpcReduction="10000"/>
          </a:bodyPr>
          <a:lstStyle/>
          <a:p>
            <a:pPr algn="just">
              <a:lnSpc>
                <a:spcPct val="80000"/>
              </a:lnSpc>
            </a:pPr>
            <a:r>
              <a:rPr lang="es-ES" altLang="es-MX" sz="2400" dirty="0"/>
              <a:t>Es el programa más importante que corre sobre la computadora. Cualquier computadora de propósito general debe tener un SO para poder ejecutar programas. Los SO realizan tareas básicas como reconocimiento de la entrada de datos desde el teclado, enviar datos a la pantalla, la administración de los archivos y directorios almacenados en las unidades de disco duro y el control de los dispositivos periféricos como impresoras, </a:t>
            </a:r>
            <a:r>
              <a:rPr lang="es-ES" altLang="es-MX" sz="2400" dirty="0" err="1"/>
              <a:t>scanners</a:t>
            </a:r>
            <a:r>
              <a:rPr lang="es-ES" altLang="es-MX" sz="2400" dirty="0"/>
              <a:t>, unidades de almacenamiento externas, entre otros. </a:t>
            </a:r>
          </a:p>
          <a:p>
            <a:pPr algn="just">
              <a:lnSpc>
                <a:spcPct val="80000"/>
              </a:lnSpc>
            </a:pPr>
            <a:r>
              <a:rPr lang="es-ES" altLang="es-MX" sz="2400" dirty="0"/>
              <a:t>Para sistemas muy grandes tienen todavía más responsabilidades y tareas. Su labor es como la de un policía de tránsito, se asegura que todos los programas y usuarios obtengan los recursos que necesitan e interactúen sin que unos intervengan con las actividades de otros. </a:t>
            </a:r>
          </a:p>
          <a:p>
            <a:pPr algn="just">
              <a:lnSpc>
                <a:spcPct val="80000"/>
              </a:lnSpc>
            </a:pPr>
            <a:r>
              <a:rPr lang="es-ES" altLang="es-MX" sz="2400" dirty="0"/>
              <a:t>El SO también es responsable de la seguridad, se asegura de que usuarios no autorizados no </a:t>
            </a:r>
            <a:r>
              <a:rPr lang="es-ES" altLang="es-MX" sz="2400" dirty="0" err="1"/>
              <a:t>accesen</a:t>
            </a:r>
            <a:r>
              <a:rPr lang="es-ES" altLang="es-MX" sz="2400" dirty="0"/>
              <a:t> al sistema. </a:t>
            </a:r>
          </a:p>
          <a:p>
            <a:endParaRPr lang="es-MX" dirty="0"/>
          </a:p>
        </p:txBody>
      </p:sp>
    </p:spTree>
    <p:extLst>
      <p:ext uri="{BB962C8B-B14F-4D97-AF65-F5344CB8AC3E}">
        <p14:creationId xmlns:p14="http://schemas.microsoft.com/office/powerpoint/2010/main" val="1296882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186265" y="1991145"/>
            <a:ext cx="7843435" cy="3516037"/>
          </a:xfrm>
          <a:ln>
            <a:noFill/>
          </a:ln>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lgn="just"/>
            <a:r>
              <a:rPr lang="es-ES" sz="2400" dirty="0"/>
              <a:t>La historia de Linux comenzó  mucho antes de lo que la mayoría de gente piensa, ya que en 1969, Ken Thompson, de AT&amp;T Bell </a:t>
            </a:r>
            <a:r>
              <a:rPr lang="en-US" sz="2400" dirty="0"/>
              <a:t>Laboratories</a:t>
            </a:r>
            <a:r>
              <a:rPr lang="es-ES" sz="2400" dirty="0"/>
              <a:t>, desarrolló el sistema operativo Unix, adaptándolo a las necesidades de un entorno de investigación, sin saber la importancia que llegaría a tener su trabajo. </a:t>
            </a:r>
          </a:p>
          <a:p>
            <a:pPr algn="just"/>
            <a:r>
              <a:rPr lang="es-ES" sz="2400" dirty="0"/>
              <a:t>Un año después Dennis Ritchie (creador del lenguaje de programación C),  colaboró con Ken Thompson para pasar el código del sistema Unix a C. Lo que convierto a Unix en un sistema operativo transportable.</a:t>
            </a:r>
          </a:p>
          <a:p>
            <a:pPr algn="just"/>
            <a:br>
              <a:rPr lang="es-ES" dirty="0"/>
            </a:br>
            <a:endParaRPr lang="es-ES" dirty="0"/>
          </a:p>
        </p:txBody>
      </p:sp>
      <p:sp>
        <p:nvSpPr>
          <p:cNvPr id="3" name="2 Título"/>
          <p:cNvSpPr>
            <a:spLocks noGrp="1"/>
          </p:cNvSpPr>
          <p:nvPr>
            <p:ph type="title"/>
          </p:nvPr>
        </p:nvSpPr>
        <p:spPr>
          <a:ln>
            <a:noFill/>
          </a:ln>
        </p:spPr>
        <p:txBody>
          <a:bodyPr/>
          <a:lstStyle/>
          <a:p>
            <a:r>
              <a:rPr lang="es-ES" dirty="0"/>
              <a:t>La historia de Linux…..</a:t>
            </a:r>
          </a:p>
        </p:txBody>
      </p:sp>
      <p:pic>
        <p:nvPicPr>
          <p:cNvPr id="4" name="3 Imagen" descr="http://histinf.blogs.upv.es/files/2011/12/7-216x30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8292" y="1911011"/>
            <a:ext cx="1857388" cy="250033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4 Rectángulo redondeado"/>
          <p:cNvSpPr/>
          <p:nvPr/>
        </p:nvSpPr>
        <p:spPr>
          <a:xfrm>
            <a:off x="9298292" y="4584992"/>
            <a:ext cx="1857388" cy="5715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a:t>Ken Thompson</a:t>
            </a:r>
          </a:p>
        </p:txBody>
      </p:sp>
    </p:spTree>
    <p:extLst>
      <p:ext uri="{BB962C8B-B14F-4D97-AF65-F5344CB8AC3E}">
        <p14:creationId xmlns:p14="http://schemas.microsoft.com/office/powerpoint/2010/main" val="1873271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94D0CA-9E8F-45C5-91A6-3CA862AD8854}"/>
              </a:ext>
            </a:extLst>
          </p:cNvPr>
          <p:cNvSpPr>
            <a:spLocks noGrp="1"/>
          </p:cNvSpPr>
          <p:nvPr>
            <p:ph type="title"/>
          </p:nvPr>
        </p:nvSpPr>
        <p:spPr>
          <a:xfrm>
            <a:off x="1036320" y="1589649"/>
            <a:ext cx="10058400" cy="412588"/>
          </a:xfrm>
        </p:spPr>
        <p:txBody>
          <a:bodyPr>
            <a:normAutofit fontScale="90000"/>
          </a:bodyPr>
          <a:lstStyle/>
          <a:p>
            <a:r>
              <a:rPr lang="es-MX" b="0" i="0" dirty="0">
                <a:effectLst/>
                <a:latin typeface="Roboto" panose="02000000000000000000" pitchFamily="2" charset="0"/>
              </a:rPr>
              <a:t>40 COSAS que NO sabías de LINUX</a:t>
            </a:r>
            <a:br>
              <a:rPr lang="es-MX" b="0" i="0" dirty="0">
                <a:effectLst/>
                <a:latin typeface="Roboto" panose="02000000000000000000" pitchFamily="2" charset="0"/>
              </a:rPr>
            </a:br>
            <a:endParaRPr lang="es-MX" dirty="0"/>
          </a:p>
        </p:txBody>
      </p:sp>
      <p:sp>
        <p:nvSpPr>
          <p:cNvPr id="3" name="Marcador de contenido 2">
            <a:extLst>
              <a:ext uri="{FF2B5EF4-FFF2-40B4-BE49-F238E27FC236}">
                <a16:creationId xmlns:a16="http://schemas.microsoft.com/office/drawing/2014/main" id="{E2EFCF0F-A96A-4DA3-8008-61DF1788B96E}"/>
              </a:ext>
            </a:extLst>
          </p:cNvPr>
          <p:cNvSpPr>
            <a:spLocks noGrp="1"/>
          </p:cNvSpPr>
          <p:nvPr>
            <p:ph idx="1"/>
          </p:nvPr>
        </p:nvSpPr>
        <p:spPr>
          <a:xfrm>
            <a:off x="1097280" y="1845734"/>
            <a:ext cx="10058400" cy="642489"/>
          </a:xfrm>
        </p:spPr>
        <p:txBody>
          <a:bodyPr/>
          <a:lstStyle/>
          <a:p>
            <a:r>
              <a:rPr lang="es-MX" dirty="0"/>
              <a:t>https://www.youtube.com/watch?v=AbeOJY5NMC0</a:t>
            </a:r>
          </a:p>
        </p:txBody>
      </p:sp>
      <p:pic>
        <p:nvPicPr>
          <p:cNvPr id="1026" name="Picture 2" descr="Quién creó YouTube? ¿Cuál fue el primer vídeo que se subió?">
            <a:extLst>
              <a:ext uri="{FF2B5EF4-FFF2-40B4-BE49-F238E27FC236}">
                <a16:creationId xmlns:a16="http://schemas.microsoft.com/office/drawing/2014/main" id="{36B9CACE-BCE1-4157-AB28-E58F057A8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480" y="2587805"/>
            <a:ext cx="9144000"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756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153886" y="1953490"/>
            <a:ext cx="7792687" cy="2857995"/>
          </a:xfrm>
        </p:spPr>
        <p:txBody>
          <a:bodyPr>
            <a:normAutofit/>
          </a:bodyPr>
          <a:lstStyle/>
          <a:p>
            <a:pPr algn="just"/>
            <a:r>
              <a:rPr lang="es-ES" dirty="0"/>
              <a:t>En 1972, los laboratorios Bell empezaron a emitir versiones oficiales de Unix y a otorgar licencias del sistema a distintos usuarios. En 1975, Berkeley lanzó su propia versión de Unix (BSD). Esta versión de Unix se convirtió en la principal competidora de la versión de los laboratorios Bell de AT&amp;T, pero no era la única ya que en 1980, Microsoft desarrolló una versión de Unix para PC llamada </a:t>
            </a:r>
            <a:r>
              <a:rPr lang="es-ES" dirty="0" err="1"/>
              <a:t>Xenix</a:t>
            </a:r>
            <a:r>
              <a:rPr lang="es-ES" dirty="0"/>
              <a:t>.</a:t>
            </a:r>
          </a:p>
        </p:txBody>
      </p:sp>
      <p:pic>
        <p:nvPicPr>
          <p:cNvPr id="3" name="2 Imagen" descr="bsd_wallpaper-1280x960-2.jpg"/>
          <p:cNvPicPr>
            <a:picLocks noChangeAspect="1"/>
          </p:cNvPicPr>
          <p:nvPr/>
        </p:nvPicPr>
        <p:blipFill>
          <a:blip r:embed="rId2"/>
          <a:srcRect l="38281" t="28125" r="36718" b="26041"/>
          <a:stretch>
            <a:fillRect/>
          </a:stretch>
        </p:blipFill>
        <p:spPr>
          <a:xfrm>
            <a:off x="9154807" y="281837"/>
            <a:ext cx="2286048" cy="3143272"/>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sp>
        <p:nvSpPr>
          <p:cNvPr id="4" name="2 Título"/>
          <p:cNvSpPr>
            <a:spLocks noGrp="1"/>
          </p:cNvSpPr>
          <p:nvPr>
            <p:ph type="title"/>
          </p:nvPr>
        </p:nvSpPr>
        <p:spPr>
          <a:xfrm>
            <a:off x="1097280" y="286603"/>
            <a:ext cx="10058400" cy="1450757"/>
          </a:xfrm>
          <a:ln>
            <a:noFill/>
          </a:ln>
        </p:spPr>
        <p:txBody>
          <a:bodyPr/>
          <a:lstStyle/>
          <a:p>
            <a:r>
              <a:rPr lang="es-ES" dirty="0" err="1"/>
              <a:t>FreeBSD</a:t>
            </a:r>
            <a:endParaRPr lang="es-ES" dirty="0"/>
          </a:p>
        </p:txBody>
      </p:sp>
    </p:spTree>
    <p:extLst>
      <p:ext uri="{BB962C8B-B14F-4D97-AF65-F5344CB8AC3E}">
        <p14:creationId xmlns:p14="http://schemas.microsoft.com/office/powerpoint/2010/main" val="2031765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194955" y="1828800"/>
            <a:ext cx="8011390" cy="4178492"/>
          </a:xfrm>
        </p:spPr>
        <p:txBody>
          <a:bodyPr>
            <a:normAutofit/>
          </a:bodyPr>
          <a:lstStyle/>
          <a:p>
            <a:pPr algn="just"/>
            <a:r>
              <a:rPr lang="es-ES" dirty="0"/>
              <a:t>Debido a la proliferación de versiones de Unix en las décadas anteriores, el Instituto de Ingenieros Eléctricos y Electrónicos (IIEE) desarrollo un estándar del Unix independiente para el American </a:t>
            </a:r>
            <a:r>
              <a:rPr lang="en-US" dirty="0"/>
              <a:t>National</a:t>
            </a:r>
            <a:r>
              <a:rPr lang="es-ES" dirty="0"/>
              <a:t> </a:t>
            </a:r>
            <a:r>
              <a:rPr lang="en-US" dirty="0"/>
              <a:t>Institute</a:t>
            </a:r>
            <a:r>
              <a:rPr lang="es-ES" dirty="0"/>
              <a:t> (ANSI). </a:t>
            </a:r>
          </a:p>
          <a:p>
            <a:pPr algn="just"/>
            <a:r>
              <a:rPr lang="es-ES" dirty="0"/>
              <a:t>Este nuevo estándar ANSI del Unix se llama Portable </a:t>
            </a:r>
            <a:r>
              <a:rPr lang="en-US" dirty="0"/>
              <a:t>Operating</a:t>
            </a:r>
            <a:r>
              <a:rPr lang="es-ES" dirty="0"/>
              <a:t> </a:t>
            </a:r>
            <a:r>
              <a:rPr lang="en-US" dirty="0"/>
              <a:t>System</a:t>
            </a:r>
            <a:r>
              <a:rPr lang="es-ES" dirty="0"/>
              <a:t> Interface </a:t>
            </a:r>
            <a:r>
              <a:rPr lang="en-US" dirty="0"/>
              <a:t>for</a:t>
            </a:r>
            <a:r>
              <a:rPr lang="es-ES" dirty="0"/>
              <a:t> Computer </a:t>
            </a:r>
            <a:r>
              <a:rPr lang="en-US" dirty="0"/>
              <a:t>Environments</a:t>
            </a:r>
            <a:r>
              <a:rPr lang="es-ES" dirty="0"/>
              <a:t> (POSIX). Este estándar define una norma universal a la cual se deben adherir todas las versiones de Unix.</a:t>
            </a:r>
          </a:p>
        </p:txBody>
      </p:sp>
      <p:pic>
        <p:nvPicPr>
          <p:cNvPr id="3" name="2 Imagen" descr="ansi-logo.jpg"/>
          <p:cNvPicPr>
            <a:picLocks noChangeAspect="1"/>
          </p:cNvPicPr>
          <p:nvPr/>
        </p:nvPicPr>
        <p:blipFill>
          <a:blip r:embed="rId2"/>
          <a:stretch>
            <a:fillRect/>
          </a:stretch>
        </p:blipFill>
        <p:spPr>
          <a:xfrm rot="5400000">
            <a:off x="7915923" y="1775329"/>
            <a:ext cx="4810145" cy="177639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2 Título"/>
          <p:cNvSpPr>
            <a:spLocks noGrp="1"/>
          </p:cNvSpPr>
          <p:nvPr>
            <p:ph type="title"/>
          </p:nvPr>
        </p:nvSpPr>
        <p:spPr>
          <a:xfrm>
            <a:off x="1097280" y="286603"/>
            <a:ext cx="10058400" cy="1450757"/>
          </a:xfrm>
          <a:ln>
            <a:noFill/>
          </a:ln>
        </p:spPr>
        <p:txBody>
          <a:bodyPr/>
          <a:lstStyle/>
          <a:p>
            <a:r>
              <a:rPr lang="es-ES" dirty="0"/>
              <a:t>ANSI</a:t>
            </a:r>
          </a:p>
        </p:txBody>
      </p:sp>
    </p:spTree>
    <p:extLst>
      <p:ext uri="{BB962C8B-B14F-4D97-AF65-F5344CB8AC3E}">
        <p14:creationId xmlns:p14="http://schemas.microsoft.com/office/powerpoint/2010/main" val="2533575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184565" y="1932710"/>
            <a:ext cx="7876308" cy="3730335"/>
          </a:xfrm>
        </p:spPr>
        <p:txBody>
          <a:bodyPr>
            <a:normAutofit/>
          </a:bodyPr>
          <a:lstStyle/>
          <a:p>
            <a:pPr algn="just"/>
            <a:r>
              <a:rPr lang="es-MX" dirty="0"/>
              <a:t>En esa época, los estudiantes utilizaban un programa llamado </a:t>
            </a:r>
            <a:r>
              <a:rPr lang="es-MX" dirty="0" err="1"/>
              <a:t>Minix</a:t>
            </a:r>
            <a:r>
              <a:rPr lang="es-MX" dirty="0"/>
              <a:t>, que incorporaba diferentes características de Unix. </a:t>
            </a:r>
            <a:r>
              <a:rPr lang="es-MX" dirty="0" err="1"/>
              <a:t>Minix</a:t>
            </a:r>
            <a:r>
              <a:rPr lang="es-MX" dirty="0"/>
              <a:t> fue creado por el profesor Andrew </a:t>
            </a:r>
            <a:r>
              <a:rPr lang="es-MX" dirty="0" err="1"/>
              <a:t>Tannenbaum</a:t>
            </a:r>
            <a:r>
              <a:rPr lang="es-MX" dirty="0"/>
              <a:t>. Director del Departamento de Sistemas de la Universidad de </a:t>
            </a:r>
            <a:r>
              <a:rPr lang="es-MX" dirty="0" err="1"/>
              <a:t>Vrije</a:t>
            </a:r>
            <a:r>
              <a:rPr lang="es-MX" dirty="0"/>
              <a:t>, </a:t>
            </a:r>
            <a:r>
              <a:rPr lang="es-US" dirty="0" err="1"/>
              <a:t>Amsterdam</a:t>
            </a:r>
            <a:r>
              <a:rPr lang="es-MX" dirty="0"/>
              <a:t>.</a:t>
            </a:r>
          </a:p>
          <a:p>
            <a:pPr algn="just"/>
            <a:br>
              <a:rPr lang="es-MX" dirty="0"/>
            </a:br>
            <a:r>
              <a:rPr lang="es-MX" dirty="0"/>
              <a:t>Profesor de Arquitectura de Ordenadores y Sistemas Operativos. Licenciado en el MIT, y doctorado en la Universidad de Berkeley, California. En 1992 participó en debate con </a:t>
            </a:r>
            <a:r>
              <a:rPr lang="es-MX" dirty="0" err="1"/>
              <a:t>Linus</a:t>
            </a:r>
            <a:r>
              <a:rPr lang="es-MX" dirty="0"/>
              <a:t> sobre la idea de este utilizar un núcleo monolítico en vez de los basados en un micro núcleo que </a:t>
            </a:r>
            <a:r>
              <a:rPr lang="es-MX" dirty="0" err="1"/>
              <a:t>Tanenbaum</a:t>
            </a:r>
            <a:r>
              <a:rPr lang="es-MX" dirty="0"/>
              <a:t> creía que serían la base de los sistemas operativos futuros.</a:t>
            </a:r>
            <a:endParaRPr lang="es-ES" dirty="0"/>
          </a:p>
        </p:txBody>
      </p:sp>
      <p:pic>
        <p:nvPicPr>
          <p:cNvPr id="4" name="3 Imagen" descr="http://histinf.blogs.upv.es/files/2011/12/8.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9423211" y="789702"/>
            <a:ext cx="1857388" cy="228601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5 Imagen" descr="MINIX.GIF"/>
          <p:cNvPicPr>
            <a:picLocks noChangeAspect="1"/>
          </p:cNvPicPr>
          <p:nvPr/>
        </p:nvPicPr>
        <p:blipFill>
          <a:blip r:embed="rId4"/>
          <a:stretch>
            <a:fillRect/>
          </a:stretch>
        </p:blipFill>
        <p:spPr>
          <a:xfrm>
            <a:off x="9494649" y="3075718"/>
            <a:ext cx="1714512" cy="228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2 Título"/>
          <p:cNvSpPr>
            <a:spLocks noGrp="1"/>
          </p:cNvSpPr>
          <p:nvPr>
            <p:ph type="title"/>
          </p:nvPr>
        </p:nvSpPr>
        <p:spPr>
          <a:xfrm>
            <a:off x="1097280" y="286603"/>
            <a:ext cx="10058400" cy="1450757"/>
          </a:xfrm>
          <a:ln>
            <a:noFill/>
          </a:ln>
        </p:spPr>
        <p:txBody>
          <a:bodyPr/>
          <a:lstStyle/>
          <a:p>
            <a:r>
              <a:rPr lang="es-MX" dirty="0"/>
              <a:t>Andrew </a:t>
            </a:r>
            <a:r>
              <a:rPr lang="es-MX" dirty="0" err="1"/>
              <a:t>Tannenbaum</a:t>
            </a:r>
            <a:endParaRPr lang="es-ES" dirty="0"/>
          </a:p>
        </p:txBody>
      </p:sp>
    </p:spTree>
    <p:extLst>
      <p:ext uri="{BB962C8B-B14F-4D97-AF65-F5344CB8AC3E}">
        <p14:creationId xmlns:p14="http://schemas.microsoft.com/office/powerpoint/2010/main" val="437908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163782" y="1901535"/>
            <a:ext cx="8104909" cy="3948547"/>
          </a:xfrm>
        </p:spPr>
        <p:txBody>
          <a:bodyPr>
            <a:normAutofit/>
          </a:bodyPr>
          <a:lstStyle/>
          <a:p>
            <a:pPr algn="just"/>
            <a:r>
              <a:rPr lang="es-ES" dirty="0"/>
              <a:t>Era el año 1991, </a:t>
            </a:r>
            <a:r>
              <a:rPr lang="es-ES" dirty="0" err="1"/>
              <a:t>Linus</a:t>
            </a:r>
            <a:r>
              <a:rPr lang="es-ES" dirty="0"/>
              <a:t> Torvalds ,que en aquel entonces era un estudiante de informática de la Universidad de Helsinki, empezó a programar las primeras líneas de código de un sistema operativo(finalmente llamado LINUX ) como una afición y sin poderse imaginar la gran repercusión que traería.</a:t>
            </a:r>
            <a:r>
              <a:rPr lang="es-ES" dirty="0">
                <a:hlinkClick r:id="rId2"/>
              </a:rPr>
              <a:t> </a:t>
            </a:r>
            <a:br>
              <a:rPr lang="es-ES" dirty="0"/>
            </a:br>
            <a:r>
              <a:rPr lang="es-ES" dirty="0"/>
              <a:t>Hubo una primera versión no oficial de Linux 0.01, pero esta solo incluía el comienzo del núcleo, estaba escrita en lenguaje ensamblador y asumía que uno tenía acceso a un sistema </a:t>
            </a:r>
            <a:r>
              <a:rPr lang="es-ES" dirty="0" err="1"/>
              <a:t>Minix</a:t>
            </a:r>
            <a:r>
              <a:rPr lang="es-ES" dirty="0"/>
              <a:t> para su compilación.</a:t>
            </a:r>
          </a:p>
          <a:p>
            <a:pPr algn="just"/>
            <a:br>
              <a:rPr lang="es-ES" dirty="0"/>
            </a:br>
            <a:r>
              <a:rPr lang="es-ES" dirty="0"/>
              <a:t>El 5 de octubre de 1991, </a:t>
            </a:r>
            <a:r>
              <a:rPr lang="es-ES" dirty="0" err="1"/>
              <a:t>Linus</a:t>
            </a:r>
            <a:r>
              <a:rPr lang="es-ES" dirty="0"/>
              <a:t> anuncio la primera versión oficial de Linux (versión 0.02). Con esta versión </a:t>
            </a:r>
            <a:r>
              <a:rPr lang="es-ES" dirty="0" err="1"/>
              <a:t>Linus</a:t>
            </a:r>
            <a:r>
              <a:rPr lang="es-ES" dirty="0"/>
              <a:t> pudo ejecutar </a:t>
            </a:r>
            <a:r>
              <a:rPr lang="es-ES" dirty="0" err="1"/>
              <a:t>Bash</a:t>
            </a:r>
            <a:r>
              <a:rPr lang="es-ES" dirty="0"/>
              <a:t> (GNU </a:t>
            </a:r>
            <a:r>
              <a:rPr lang="es-ES" dirty="0" err="1"/>
              <a:t>Bourne</a:t>
            </a:r>
            <a:r>
              <a:rPr lang="es-ES" dirty="0"/>
              <a:t> </a:t>
            </a:r>
            <a:r>
              <a:rPr lang="es-ES" dirty="0" err="1"/>
              <a:t>Again</a:t>
            </a:r>
            <a:r>
              <a:rPr lang="es-ES" dirty="0"/>
              <a:t> Shell) y GCC (El compilador GNU de C).Desde aquel entonces se han hecho muchísimas versiones con ayuda de programadores de todo el mundo.</a:t>
            </a:r>
            <a:br>
              <a:rPr lang="es-ES" dirty="0"/>
            </a:br>
            <a:endParaRPr lang="es-ES" dirty="0"/>
          </a:p>
        </p:txBody>
      </p:sp>
      <p:sp>
        <p:nvSpPr>
          <p:cNvPr id="3" name="2 Título"/>
          <p:cNvSpPr>
            <a:spLocks noGrp="1"/>
          </p:cNvSpPr>
          <p:nvPr>
            <p:ph type="title"/>
          </p:nvPr>
        </p:nvSpPr>
        <p:spPr>
          <a:xfrm>
            <a:off x="1981200" y="274638"/>
            <a:ext cx="8229600" cy="1082660"/>
          </a:xfrm>
        </p:spPr>
        <p:txBody>
          <a:bodyPr/>
          <a:lstStyle/>
          <a:p>
            <a:r>
              <a:rPr lang="es-ES" dirty="0"/>
              <a:t>Linux…</a:t>
            </a:r>
          </a:p>
        </p:txBody>
      </p:sp>
      <p:pic>
        <p:nvPicPr>
          <p:cNvPr id="5" name="4 Imagen" descr="http://upload.wikimedia.org/wikipedia/commons/thumb/6/69/Linus_Torvalds.jpeg/150px-Linus_Torvalds.jpe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9525024" y="815968"/>
            <a:ext cx="1714512" cy="2786082"/>
          </a:xfrm>
          <a:prstGeom prst="rect">
            <a:avLst/>
          </a:prstGeom>
          <a:ln>
            <a:noFill/>
          </a:ln>
          <a:effectLst>
            <a:outerShdw blurRad="44450" dist="27940" dir="5400000" algn="ctr">
              <a:srgbClr val="000000">
                <a:alpha val="32000"/>
              </a:srgbClr>
            </a:outerShdw>
            <a:reflection blurRad="12700" stA="30000" endPos="30000" dist="5000" dir="5400000" sy="-100000" algn="bl" rotWithShape="0"/>
          </a:effectLst>
          <a:scene3d>
            <a:camera prst="orthographicFront">
              <a:rot lat="0" lon="0" rev="0"/>
            </a:camera>
            <a:lightRig rig="balanced" dir="t">
              <a:rot lat="0" lon="0" rev="8700000"/>
            </a:lightRig>
          </a:scene3d>
          <a:sp3d>
            <a:bevelT w="190500" h="38100"/>
          </a:sp3d>
        </p:spPr>
      </p:pic>
      <p:sp>
        <p:nvSpPr>
          <p:cNvPr id="6" name="5 Rectángulo redondeado"/>
          <p:cNvSpPr/>
          <p:nvPr/>
        </p:nvSpPr>
        <p:spPr>
          <a:xfrm>
            <a:off x="9525024" y="4171960"/>
            <a:ext cx="1714512" cy="5715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err="1"/>
              <a:t>Linus</a:t>
            </a:r>
            <a:r>
              <a:rPr lang="es-ES" dirty="0"/>
              <a:t> Torvalds</a:t>
            </a:r>
          </a:p>
        </p:txBody>
      </p:sp>
    </p:spTree>
    <p:extLst>
      <p:ext uri="{BB962C8B-B14F-4D97-AF65-F5344CB8AC3E}">
        <p14:creationId xmlns:p14="http://schemas.microsoft.com/office/powerpoint/2010/main" val="767892197"/>
      </p:ext>
    </p:extLst>
  </p:cSld>
  <p:clrMapOvr>
    <a:masterClrMapping/>
  </p:clrMapOvr>
</p:sld>
</file>

<file path=ppt/theme/theme1.xml><?xml version="1.0" encoding="utf-8"?>
<a:theme xmlns:a="http://schemas.openxmlformats.org/drawingml/2006/main" name="Retrospección">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docProps/app.xml><?xml version="1.0" encoding="utf-8"?>
<Properties xmlns="http://schemas.openxmlformats.org/officeDocument/2006/extended-properties" xmlns:vt="http://schemas.openxmlformats.org/officeDocument/2006/docPropsVTypes">
  <Template>Retrospect</Template>
  <TotalTime>177</TotalTime>
  <Words>2165</Words>
  <Application>Microsoft Office PowerPoint</Application>
  <PresentationFormat>Panorámica</PresentationFormat>
  <Paragraphs>104</Paragraphs>
  <Slides>23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Arial</vt:lpstr>
      <vt:lpstr>Calibri</vt:lpstr>
      <vt:lpstr>Calibri Light</vt:lpstr>
      <vt:lpstr>Roboto</vt:lpstr>
      <vt:lpstr>Wingdings</vt:lpstr>
      <vt:lpstr>Retrospección</vt:lpstr>
      <vt:lpstr>Presentación de PowerPoint</vt:lpstr>
      <vt:lpstr>  La historia de Linux  </vt:lpstr>
      <vt:lpstr>REPASO :  ¿Qué es un Sistema Operativo (SO)?</vt:lpstr>
      <vt:lpstr>La historia de Linux…..</vt:lpstr>
      <vt:lpstr>40 COSAS que NO sabías de LINUX </vt:lpstr>
      <vt:lpstr>FreeBSD</vt:lpstr>
      <vt:lpstr>ANSI</vt:lpstr>
      <vt:lpstr>Andrew Tannenbaum</vt:lpstr>
      <vt:lpstr>Linux…</vt:lpstr>
      <vt:lpstr>Creación de Linux</vt:lpstr>
      <vt:lpstr>Por qué usar Linux  </vt:lpstr>
      <vt:lpstr>Linux</vt:lpstr>
      <vt:lpstr>Linux</vt:lpstr>
      <vt:lpstr>2 Características de Linux </vt:lpstr>
      <vt:lpstr>Richard Stallman </vt:lpstr>
      <vt:lpstr>Primeros años…</vt:lpstr>
      <vt:lpstr>Fundación de GNU y creación de GNU/Linux</vt:lpstr>
      <vt:lpstr>Características:</vt:lpstr>
      <vt:lpstr>Versiones de LINUX</vt:lpstr>
      <vt:lpstr>Presentación de PowerPoint</vt:lpstr>
      <vt:lpstr>Versiones de UNIX</vt:lpstr>
      <vt:lpstr>VERSIONES DE UNIX</vt:lpstr>
      <vt:lpstr>Actividades: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dc:creator>
  <cp:lastModifiedBy>GCARLOS ERAZO</cp:lastModifiedBy>
  <cp:revision>16</cp:revision>
  <dcterms:created xsi:type="dcterms:W3CDTF">2017-03-27T01:19:31Z</dcterms:created>
  <dcterms:modified xsi:type="dcterms:W3CDTF">2021-05-07T20:08:22Z</dcterms:modified>
</cp:coreProperties>
</file>