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660"/>
  </p:normalViewPr>
  <p:slideViewPr>
    <p:cSldViewPr>
      <p:cViewPr varScale="1">
        <p:scale>
          <a:sx n="51" d="100"/>
          <a:sy n="51" d="100"/>
        </p:scale>
        <p:origin x="123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EE0233-C05E-44BF-B64A-8B65F3C1414F}" type="datetimeFigureOut">
              <a:rPr lang="es-MX" smtClean="0"/>
              <a:t>16/08/2018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2C813C-E319-49E7-BE48-533AC51C1543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83299"/>
            <a:ext cx="7851648" cy="1828800"/>
          </a:xfrm>
        </p:spPr>
        <p:txBody>
          <a:bodyPr>
            <a:normAutofit/>
          </a:bodyPr>
          <a:lstStyle/>
          <a:p>
            <a:r>
              <a:rPr lang="es-MX" sz="7200" dirty="0" smtClean="0"/>
              <a:t>RUTA DE MEJORA </a:t>
            </a:r>
            <a:endParaRPr lang="es-MX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2664" y="1899152"/>
            <a:ext cx="7854696" cy="1296144"/>
          </a:xfrm>
        </p:spPr>
        <p:txBody>
          <a:bodyPr>
            <a:normAutofit fontScale="62500" lnSpcReduction="20000"/>
          </a:bodyPr>
          <a:lstStyle/>
          <a:p>
            <a:pPr algn="ctr"/>
            <a:endParaRPr lang="es-MX" sz="3600" dirty="0" smtClean="0"/>
          </a:p>
          <a:p>
            <a:pPr algn="ctr"/>
            <a:r>
              <a:rPr lang="es-MX" sz="4600" dirty="0" smtClean="0"/>
              <a:t>CICLO ESCOLAR </a:t>
            </a:r>
            <a:endParaRPr lang="es-MX" sz="4600" dirty="0" smtClean="0"/>
          </a:p>
          <a:p>
            <a:pPr algn="ctr"/>
            <a:r>
              <a:rPr lang="es-MX" sz="4600" dirty="0" smtClean="0"/>
              <a:t>2018-2019</a:t>
            </a:r>
            <a:endParaRPr lang="es-MX" sz="4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521" y="3428536"/>
            <a:ext cx="5566981" cy="316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09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Los </a:t>
            </a:r>
            <a:r>
              <a:rPr lang="es-MX" dirty="0"/>
              <a:t>integrantes de la ruta de mejora expusieron </a:t>
            </a:r>
            <a:r>
              <a:rPr lang="es-MX" dirty="0" smtClean="0"/>
              <a:t>los resultados </a:t>
            </a:r>
            <a:r>
              <a:rPr lang="es-MX" dirty="0"/>
              <a:t>de </a:t>
            </a:r>
            <a:r>
              <a:rPr lang="es-MX" dirty="0" smtClean="0"/>
              <a:t>cada una de las </a:t>
            </a:r>
            <a:r>
              <a:rPr lang="es-MX" dirty="0" smtClean="0"/>
              <a:t>prioridades aplicadas, durante el ciclo escolar anterior</a:t>
            </a:r>
            <a:r>
              <a:rPr lang="es-MX" dirty="0" smtClean="0"/>
              <a:t>. 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dirty="0"/>
              <a:t>planeación es el proceso sistemático, profesional, participativo, corresponsable y colaborativo, que lleva a los Consejos Técnicos Escolares a tener un diagnóstico de su situación educativa, sustentado en evidencias objetivas que le permitan identificar necesidades, establecer prioridades, trazar objetivos y metas verificables, así como estrategias para la mejora del servicio educativo.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El  </a:t>
            </a:r>
            <a:r>
              <a:rPr lang="es-MX" dirty="0"/>
              <a:t>colectivo inicia </a:t>
            </a:r>
            <a:r>
              <a:rPr lang="es-MX" dirty="0" smtClean="0"/>
              <a:t>la </a:t>
            </a:r>
            <a:r>
              <a:rPr lang="es-MX" dirty="0"/>
              <a:t>Planeación de la Ruta de </a:t>
            </a:r>
            <a:r>
              <a:rPr lang="es-MX" dirty="0" smtClean="0"/>
              <a:t>Mejora que se implementará en el ciclo escolar 2018 – 2019  </a:t>
            </a:r>
            <a:endParaRPr lang="es-MX" dirty="0"/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561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ASPECTOS A </a:t>
            </a:r>
            <a:r>
              <a:rPr lang="es-MX" dirty="0" smtClean="0"/>
              <a:t>TRATAR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s-MX" sz="3600" dirty="0" smtClean="0"/>
          </a:p>
          <a:p>
            <a:pPr>
              <a:buFont typeface="Wingdings" pitchFamily="2" charset="2"/>
              <a:buChar char="v"/>
            </a:pPr>
            <a:r>
              <a:rPr lang="es-MX" sz="3600" dirty="0" smtClean="0">
                <a:hlinkClick r:id="" action="ppaction://hlinkshowjump?jump=nextslide"/>
              </a:rPr>
              <a:t>Organización por grado (Estrategias)</a:t>
            </a:r>
            <a:endParaRPr lang="es-MX" sz="3600" dirty="0" smtClean="0"/>
          </a:p>
          <a:p>
            <a:pPr>
              <a:buFont typeface="Wingdings" pitchFamily="2" charset="2"/>
              <a:buChar char="v"/>
            </a:pPr>
            <a:r>
              <a:rPr lang="es-MX" sz="3600" dirty="0" smtClean="0"/>
              <a:t>Reglamento </a:t>
            </a:r>
            <a:r>
              <a:rPr lang="es-MX" sz="3600" dirty="0" smtClean="0"/>
              <a:t>escolar </a:t>
            </a:r>
          </a:p>
          <a:p>
            <a:pPr>
              <a:buFont typeface="Wingdings" pitchFamily="2" charset="2"/>
              <a:buChar char="v"/>
            </a:pPr>
            <a:r>
              <a:rPr lang="es-MX" sz="3600" dirty="0" smtClean="0"/>
              <a:t>Estrategia Global de mejora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94995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672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 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PRIMER GRADO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 Gafete </a:t>
            </a:r>
            <a:r>
              <a:rPr lang="es-MX" dirty="0"/>
              <a:t>con nombre </a:t>
            </a:r>
            <a:r>
              <a:rPr lang="es-MX" dirty="0" smtClean="0"/>
              <a:t>en mayúsculas </a:t>
            </a:r>
            <a:r>
              <a:rPr lang="es-MX" dirty="0"/>
              <a:t>en micado con </a:t>
            </a:r>
            <a:r>
              <a:rPr lang="es-MX" dirty="0" smtClean="0"/>
              <a:t>seguro, </a:t>
            </a:r>
            <a:r>
              <a:rPr lang="es-MX" dirty="0" smtClean="0"/>
              <a:t>para </a:t>
            </a:r>
            <a:r>
              <a:rPr lang="es-MX" dirty="0"/>
              <a:t>identificarlos más </a:t>
            </a:r>
            <a:r>
              <a:rPr lang="es-MX" dirty="0" smtClean="0"/>
              <a:t>rápido (portarlo </a:t>
            </a:r>
            <a:r>
              <a:rPr lang="es-MX" dirty="0"/>
              <a:t>mínimo un mes</a:t>
            </a:r>
            <a:r>
              <a:rPr lang="es-MX" dirty="0" smtClean="0"/>
              <a:t>).</a:t>
            </a:r>
          </a:p>
          <a:p>
            <a:pPr marL="514350" indent="-514350" algn="just">
              <a:buFont typeface="+mj-lt"/>
              <a:buAutoNum type="arabicPeriod"/>
            </a:pPr>
            <a:endParaRPr lang="es-MX" dirty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Elegir </a:t>
            </a:r>
            <a:r>
              <a:rPr lang="es-MX" dirty="0"/>
              <a:t>d</a:t>
            </a:r>
            <a:r>
              <a:rPr lang="es-MX" dirty="0" smtClean="0"/>
              <a:t>inámicas </a:t>
            </a:r>
            <a:r>
              <a:rPr lang="es-MX" dirty="0"/>
              <a:t>de </a:t>
            </a:r>
            <a:r>
              <a:rPr lang="es-MX" dirty="0" smtClean="0"/>
              <a:t>integración diferentes en cada asignatura, para evitar la distracción dentro del grupo. </a:t>
            </a:r>
            <a:endParaRPr lang="es-MX" dirty="0" smtClean="0"/>
          </a:p>
          <a:p>
            <a:pPr marL="514350" indent="-514350" algn="just">
              <a:buFont typeface="+mj-lt"/>
              <a:buAutoNum type="arabicPeriod"/>
            </a:pPr>
            <a:endParaRPr lang="es-MX" dirty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Cada tutor deberá elaborar un cartel de bienvenida  </a:t>
            </a:r>
            <a:r>
              <a:rPr lang="es-MX" dirty="0"/>
              <a:t>y se pegará en </a:t>
            </a:r>
            <a:r>
              <a:rPr lang="es-MX" dirty="0" smtClean="0"/>
              <a:t>cada salón</a:t>
            </a:r>
            <a:r>
              <a:rPr lang="es-MX" dirty="0" smtClean="0"/>
              <a:t>. </a:t>
            </a:r>
            <a:endParaRPr lang="es-MX" dirty="0"/>
          </a:p>
          <a:p>
            <a:pPr marL="514350" indent="-514350" algn="just">
              <a:buFont typeface="+mj-lt"/>
              <a:buAutoNum type="arabicPeriod"/>
            </a:pPr>
            <a:endParaRPr lang="es-MX" dirty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Aclaración </a:t>
            </a:r>
            <a:r>
              <a:rPr lang="es-MX" dirty="0"/>
              <a:t>sobre la </a:t>
            </a:r>
            <a:r>
              <a:rPr lang="es-MX" dirty="0" smtClean="0"/>
              <a:t>dinámica de </a:t>
            </a:r>
            <a:r>
              <a:rPr lang="es-MX" dirty="0"/>
              <a:t>la escuela </a:t>
            </a:r>
            <a:r>
              <a:rPr lang="es-MX" dirty="0" smtClean="0"/>
              <a:t>secundaria. Explicación </a:t>
            </a:r>
            <a:r>
              <a:rPr lang="es-MX" dirty="0"/>
              <a:t>de las diferencia </a:t>
            </a:r>
            <a:r>
              <a:rPr lang="es-MX" dirty="0" smtClean="0"/>
              <a:t>entre la </a:t>
            </a:r>
            <a:r>
              <a:rPr lang="es-MX" dirty="0"/>
              <a:t>primaria y la </a:t>
            </a:r>
            <a:r>
              <a:rPr lang="es-MX" dirty="0" smtClean="0"/>
              <a:t>secundaria. Y </a:t>
            </a:r>
            <a:r>
              <a:rPr lang="es-MX" dirty="0"/>
              <a:t>de la nueva reforma </a:t>
            </a:r>
            <a:r>
              <a:rPr lang="es-MX" dirty="0" smtClean="0"/>
              <a:t>educativa.</a:t>
            </a:r>
          </a:p>
          <a:p>
            <a:pPr marL="514350" indent="-514350" algn="just">
              <a:buFont typeface="+mj-lt"/>
              <a:buAutoNum type="arabicPeriod"/>
            </a:pPr>
            <a:endParaRPr lang="es-MX" i="1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Proporcionar </a:t>
            </a:r>
            <a:r>
              <a:rPr lang="es-MX" dirty="0"/>
              <a:t>normatividad </a:t>
            </a:r>
            <a:r>
              <a:rPr lang="es-MX" dirty="0" smtClean="0"/>
              <a:t>de convivencia </a:t>
            </a:r>
          </a:p>
          <a:p>
            <a:pPr marL="0" indent="0" algn="just">
              <a:buNone/>
            </a:pPr>
            <a:r>
              <a:rPr lang="es-MX" dirty="0"/>
              <a:t> </a:t>
            </a:r>
            <a:r>
              <a:rPr lang="es-MX" dirty="0" smtClean="0"/>
              <a:t>      en el </a:t>
            </a:r>
            <a:r>
              <a:rPr lang="es-MX" dirty="0"/>
              <a:t>aula y laboratorio </a:t>
            </a:r>
            <a:r>
              <a:rPr lang="es-MX" dirty="0" smtClean="0"/>
              <a:t>(biología</a:t>
            </a:r>
            <a:r>
              <a:rPr lang="es-MX" dirty="0"/>
              <a:t>).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869160"/>
            <a:ext cx="2768588" cy="1376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51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439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SEGUNDO GRADO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Asistencia</a:t>
            </a:r>
            <a:r>
              <a:rPr lang="es-MX" dirty="0"/>
              <a:t>, dos faltas a la semana dar aviso a prefectura y trabajo social. Justificar con trabajo social y profesores</a:t>
            </a:r>
            <a:r>
              <a:rPr lang="es-MX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El </a:t>
            </a:r>
            <a:r>
              <a:rPr lang="es-MX" dirty="0"/>
              <a:t>alumno portará un gafete con su nombre, en todas las clases por lo mínimo un mes</a:t>
            </a:r>
            <a:r>
              <a:rPr lang="es-MX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El </a:t>
            </a:r>
            <a:r>
              <a:rPr lang="es-MX" dirty="0"/>
              <a:t>alumno portar el uniforme completo con el peinado adecuado, niños casquete corto. Niñas cabello recogido sin tintes, sin maquillaje y uñas cortas. Respetar el horario para la asignación del tipo de uniforme, calzado limpio, pantalones corte </a:t>
            </a:r>
            <a:r>
              <a:rPr lang="es-MX" dirty="0" smtClean="0"/>
              <a:t>recto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Asignación </a:t>
            </a:r>
            <a:r>
              <a:rPr lang="es-MX" dirty="0"/>
              <a:t>de lugar y banca e indicar en una lámina o mapa de </a:t>
            </a:r>
            <a:r>
              <a:rPr lang="es-MX" dirty="0" smtClean="0"/>
              <a:t>la </a:t>
            </a:r>
            <a:r>
              <a:rPr lang="es-MX" dirty="0"/>
              <a:t>ubicación de los lugares con nombre.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Se </a:t>
            </a:r>
            <a:r>
              <a:rPr lang="es-MX" dirty="0"/>
              <a:t>asignará un jefe y subjefe de grupo y así mismo jefes de fila.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Cuaderno </a:t>
            </a:r>
            <a:r>
              <a:rPr lang="es-MX" dirty="0"/>
              <a:t>de reportes con el formato establecido. Se indicará incidencias con marca texto. ( alumnos repetitivos).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 </a:t>
            </a:r>
            <a:r>
              <a:rPr lang="es-MX" dirty="0"/>
              <a:t>Asignar monitores para alumnos focalizados.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/>
              <a:t>S</a:t>
            </a:r>
            <a:r>
              <a:rPr lang="es-MX" dirty="0" smtClean="0"/>
              <a:t>alida </a:t>
            </a:r>
            <a:r>
              <a:rPr lang="es-MX" dirty="0"/>
              <a:t>al baño hasta tres alumnos en cada clase, no se permite las salidas en la 1a. Y 5ª hora de clase. Los alumnos con necesidades (médico/ biológicas) tendrán libre salida con previo aviso.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Citar </a:t>
            </a:r>
            <a:r>
              <a:rPr lang="es-MX" dirty="0"/>
              <a:t>los padres de alumnos focalizados o con citatorio de tres amonestaciones en la semana de diversas materias.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Los </a:t>
            </a:r>
            <a:r>
              <a:rPr lang="es-MX" dirty="0"/>
              <a:t>alumnos no deberán salir del salón en los cambios de clase, en ese momento el grupo realizará la lectura del libro asignado del proyecto de la escuela.</a:t>
            </a:r>
          </a:p>
        </p:txBody>
      </p:sp>
    </p:spTree>
    <p:extLst>
      <p:ext uri="{BB962C8B-B14F-4D97-AF65-F5344CB8AC3E}">
        <p14:creationId xmlns:p14="http://schemas.microsoft.com/office/powerpoint/2010/main" val="29751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TERCER GRADO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dirty="0" smtClean="0"/>
              <a:t>Cada profesor deberá de entregar al tutor un hoja con criterios de evaluación trimestral la cual será pegada dentro del salón de clase. </a:t>
            </a:r>
            <a:endParaRPr lang="es-MX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Realizar </a:t>
            </a:r>
            <a:r>
              <a:rPr lang="es-MX" dirty="0"/>
              <a:t>junta de pre-reprobación</a:t>
            </a:r>
            <a:r>
              <a:rPr lang="es-MX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 Cuando la clase sea en otro espacio de la escuela, el profesor deberá acompañar al grupo al salón correspondiente. </a:t>
            </a:r>
            <a:endParaRPr lang="es-MX" dirty="0" smtClean="0"/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Mandar recado en caso de necesitar  la salida de algún estudiante para atender asuntos académicos u otros. 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 </a:t>
            </a:r>
            <a:r>
              <a:rPr lang="es-MX" dirty="0"/>
              <a:t>Alumnos con situaciones </a:t>
            </a:r>
            <a:r>
              <a:rPr lang="es-MX" dirty="0" smtClean="0"/>
              <a:t>especiales: </a:t>
            </a:r>
            <a:endParaRPr lang="es-MX" dirty="0" smtClean="0"/>
          </a:p>
          <a:p>
            <a:pPr lvl="1">
              <a:buFont typeface="Wingdings" pitchFamily="2" charset="2"/>
              <a:buChar char="q"/>
            </a:pPr>
            <a:r>
              <a:rPr lang="es-MX" dirty="0" smtClean="0"/>
              <a:t>Implementar </a:t>
            </a:r>
            <a:r>
              <a:rPr lang="es-MX" dirty="0"/>
              <a:t>hoja de seguimiento </a:t>
            </a:r>
            <a:endParaRPr lang="es-MX" dirty="0" smtClean="0"/>
          </a:p>
          <a:p>
            <a:pPr lvl="1">
              <a:buFont typeface="Wingdings" pitchFamily="2" charset="2"/>
              <a:buChar char="q"/>
            </a:pPr>
            <a:r>
              <a:rPr lang="es-MX" dirty="0" smtClean="0"/>
              <a:t>Comunicación </a:t>
            </a:r>
            <a:r>
              <a:rPr lang="es-MX" dirty="0"/>
              <a:t>específica con los padres de alumnos focalizados. </a:t>
            </a:r>
            <a:endParaRPr lang="es-MX" dirty="0" smtClean="0"/>
          </a:p>
          <a:p>
            <a:pPr lvl="1">
              <a:buFont typeface="Wingdings" pitchFamily="2" charset="2"/>
              <a:buChar char="q"/>
            </a:pPr>
            <a:r>
              <a:rPr lang="es-MX" dirty="0" smtClean="0"/>
              <a:t>Asignar </a:t>
            </a:r>
            <a:r>
              <a:rPr lang="es-MX" dirty="0"/>
              <a:t>un lugar adecuado dentro del salón de clases. </a:t>
            </a:r>
            <a:endParaRPr lang="es-MX" dirty="0" smtClean="0"/>
          </a:p>
          <a:p>
            <a:pPr lvl="1">
              <a:buFont typeface="Wingdings" pitchFamily="2" charset="2"/>
              <a:buChar char="q"/>
            </a:pPr>
            <a:r>
              <a:rPr lang="es-MX" dirty="0" smtClean="0"/>
              <a:t>Planear </a:t>
            </a:r>
            <a:r>
              <a:rPr lang="es-MX" dirty="0"/>
              <a:t>las actividades en las cuales </a:t>
            </a:r>
            <a:r>
              <a:rPr lang="es-MX" dirty="0" smtClean="0"/>
              <a:t>él </a:t>
            </a:r>
            <a:r>
              <a:rPr lang="es-MX" dirty="0"/>
              <a:t>sea quien intervenga o actúe como persona principal.</a:t>
            </a:r>
          </a:p>
        </p:txBody>
      </p:sp>
    </p:spTree>
    <p:extLst>
      <p:ext uri="{BB962C8B-B14F-4D97-AF65-F5344CB8AC3E}">
        <p14:creationId xmlns:p14="http://schemas.microsoft.com/office/powerpoint/2010/main" val="73360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901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/>
              <a:t>Reglamento: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1</a:t>
            </a:r>
            <a:r>
              <a:rPr lang="es-MX" dirty="0"/>
              <a:t>.- Promover el respeto y valores en la comunidad escolar.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2</a:t>
            </a:r>
            <a:r>
              <a:rPr lang="es-MX" dirty="0"/>
              <a:t>.- El alumno portar el uniforme completo.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3</a:t>
            </a:r>
            <a:r>
              <a:rPr lang="es-MX" dirty="0"/>
              <a:t>.- Niños casquete corto y niñas cabello recogido.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4</a:t>
            </a:r>
            <a:r>
              <a:rPr lang="es-MX" dirty="0"/>
              <a:t>.- Regular el consumo de alimentos a ciertas horas.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5</a:t>
            </a:r>
            <a:r>
              <a:rPr lang="es-MX" dirty="0"/>
              <a:t>.- Llegar puntuales a la clase.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6</a:t>
            </a:r>
            <a:r>
              <a:rPr lang="es-MX" dirty="0"/>
              <a:t>.- Cumplir con los materiales de clase.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7</a:t>
            </a:r>
            <a:r>
              <a:rPr lang="es-MX" dirty="0"/>
              <a:t>.- Salida al baño con credencial y pase.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8</a:t>
            </a:r>
            <a:r>
              <a:rPr lang="es-MX" dirty="0"/>
              <a:t>.- Respetar </a:t>
            </a:r>
            <a:r>
              <a:rPr lang="es-MX" dirty="0" smtClean="0"/>
              <a:t>el asiento </a:t>
            </a:r>
            <a:r>
              <a:rPr lang="es-MX" dirty="0"/>
              <a:t>asignado por el tutor.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9</a:t>
            </a:r>
            <a:r>
              <a:rPr lang="es-MX" dirty="0"/>
              <a:t>.- Uso de recursos tecnológicos a criterio del profesor.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10</a:t>
            </a:r>
            <a:r>
              <a:rPr lang="es-MX" dirty="0"/>
              <a:t>.- Mantener </a:t>
            </a:r>
            <a:r>
              <a:rPr lang="es-MX" dirty="0" smtClean="0"/>
              <a:t>disciplina y limpieza en el salón.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620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AUTONOMÍA CURRICULAR </a:t>
            </a:r>
            <a:br>
              <a:rPr lang="es-MX" dirty="0" smtClean="0"/>
            </a:br>
            <a:r>
              <a:rPr lang="es-MX" dirty="0" smtClean="0"/>
              <a:t>CLUBES MULTIGRADO</a:t>
            </a:r>
            <a:endParaRPr lang="es-MX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MX" dirty="0" smtClean="0"/>
              <a:t>Realizar </a:t>
            </a:r>
            <a:r>
              <a:rPr lang="es-MX" dirty="0" smtClean="0"/>
              <a:t>diagnóstico</a:t>
            </a:r>
            <a:r>
              <a:rPr lang="es-MX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dirty="0"/>
              <a:t>D</a:t>
            </a:r>
            <a:r>
              <a:rPr lang="es-MX" dirty="0" smtClean="0"/>
              <a:t>escripción </a:t>
            </a:r>
            <a:r>
              <a:rPr lang="es-MX" dirty="0"/>
              <a:t>del grupo por grados, de manera optima 7 alumnos por </a:t>
            </a:r>
            <a:r>
              <a:rPr lang="es-MX" dirty="0" smtClean="0"/>
              <a:t>grado.</a:t>
            </a:r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Aplicar </a:t>
            </a:r>
            <a:r>
              <a:rPr lang="es-MX" dirty="0"/>
              <a:t>estrategias </a:t>
            </a:r>
            <a:r>
              <a:rPr lang="es-MX" dirty="0" smtClean="0"/>
              <a:t>integradoras. </a:t>
            </a:r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Plantear </a:t>
            </a:r>
            <a:r>
              <a:rPr lang="es-MX" dirty="0"/>
              <a:t>reglamento general de </a:t>
            </a:r>
            <a:r>
              <a:rPr lang="es-MX" dirty="0" smtClean="0"/>
              <a:t>clubes.</a:t>
            </a:r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Acuerdos </a:t>
            </a:r>
            <a:r>
              <a:rPr lang="es-MX" dirty="0"/>
              <a:t>e interacciones </a:t>
            </a:r>
            <a:r>
              <a:rPr lang="es-MX" dirty="0" smtClean="0"/>
              <a:t>docente- alumnos.</a:t>
            </a:r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Establecer </a:t>
            </a:r>
            <a:r>
              <a:rPr lang="es-MX" dirty="0"/>
              <a:t>clima de confianza</a:t>
            </a:r>
            <a:r>
              <a:rPr lang="es-MX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Exposición </a:t>
            </a:r>
            <a:r>
              <a:rPr lang="es-MX" dirty="0"/>
              <a:t>de cada club a los grupos asignados con el fin de interesarlos. </a:t>
            </a:r>
            <a:endParaRPr lang="es-MX" dirty="0" smtClean="0"/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Cada </a:t>
            </a:r>
            <a:r>
              <a:rPr lang="es-MX" dirty="0"/>
              <a:t>club desarrollará de manera individual su forma de trabajo.</a:t>
            </a:r>
          </a:p>
        </p:txBody>
      </p:sp>
    </p:spTree>
    <p:extLst>
      <p:ext uri="{BB962C8B-B14F-4D97-AF65-F5344CB8AC3E}">
        <p14:creationId xmlns:p14="http://schemas.microsoft.com/office/powerpoint/2010/main" val="128455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 </a:t>
            </a:r>
            <a:r>
              <a:rPr lang="es-MX" dirty="0"/>
              <a:t/>
            </a:r>
            <a:br>
              <a:rPr lang="es-MX" dirty="0"/>
            </a:br>
            <a:r>
              <a:rPr lang="es-MX" sz="4400" dirty="0" smtClean="0"/>
              <a:t>EL CLUB DE ROBÓTICA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 smtClean="0"/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De </a:t>
            </a:r>
            <a:r>
              <a:rPr lang="es-MX" sz="3200" dirty="0"/>
              <a:t>acuerdo al espacio y disposición del aula se integran 7  </a:t>
            </a:r>
            <a:r>
              <a:rPr lang="es-MX" sz="3200" dirty="0" smtClean="0"/>
              <a:t>equipos </a:t>
            </a:r>
            <a:r>
              <a:rPr lang="es-MX" sz="3200" dirty="0"/>
              <a:t>de 3 alumnos multigrado. </a:t>
            </a:r>
            <a:endParaRPr lang="es-MX" sz="3200" dirty="0" smtClean="0"/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El </a:t>
            </a:r>
            <a:r>
              <a:rPr lang="es-MX" sz="3200" dirty="0"/>
              <a:t>trabajo es por equipo pero la evaluación es individual</a:t>
            </a:r>
            <a:r>
              <a:rPr lang="es-MX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sz="3200" dirty="0"/>
              <a:t>Se comparte la responsabilidad de los tres grados. -Los alumnos de 2º grado serán los mediadores para los otros dos </a:t>
            </a:r>
            <a:r>
              <a:rPr lang="es-MX" sz="3200" dirty="0" smtClean="0"/>
              <a:t>grados.</a:t>
            </a:r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Se </a:t>
            </a:r>
            <a:r>
              <a:rPr lang="es-MX" sz="3200" dirty="0"/>
              <a:t>trabajará de manera interdisciplinaria: Física, biología, matemáticas, ingles, historia etc. </a:t>
            </a:r>
            <a:endParaRPr lang="es-MX" sz="3200" dirty="0" smtClean="0"/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Se </a:t>
            </a:r>
            <a:r>
              <a:rPr lang="es-MX" sz="3200" dirty="0"/>
              <a:t>promoverá actividades lúdicas para evitar la deserción. </a:t>
            </a:r>
          </a:p>
          <a:p>
            <a:pPr lvl="1">
              <a:buFont typeface="Courier New" pitchFamily="49" charset="0"/>
              <a:buChar char="o"/>
            </a:pPr>
            <a:r>
              <a:rPr lang="es-MX" sz="3200" dirty="0"/>
              <a:t> 80 % de asistencia.</a:t>
            </a:r>
          </a:p>
          <a:p>
            <a:pPr lvl="1">
              <a:buFont typeface="Courier New" pitchFamily="49" charset="0"/>
              <a:buChar char="o"/>
            </a:pPr>
            <a:r>
              <a:rPr lang="es-MX" sz="3200" dirty="0"/>
              <a:t>Inasistencias justificadas por trabajo social. </a:t>
            </a:r>
          </a:p>
          <a:p>
            <a:pPr lvl="1">
              <a:buFont typeface="Courier New" pitchFamily="49" charset="0"/>
              <a:buChar char="o"/>
            </a:pPr>
            <a:r>
              <a:rPr lang="es-MX" sz="3200" dirty="0"/>
              <a:t>En caso de faltante de un docente de autonomía curricular no distribuir alumnos en los demás clubes, debido al tiempo limitado para las actividades</a:t>
            </a:r>
            <a:r>
              <a:rPr lang="es-MX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La </a:t>
            </a:r>
            <a:r>
              <a:rPr lang="es-MX" sz="3200" dirty="0"/>
              <a:t>asistencia del alumno no garantiza su acreditación, debe cumplir con los trabajos en tiempo y forma. </a:t>
            </a:r>
            <a:endParaRPr lang="es-MX" sz="3200" dirty="0" smtClean="0"/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Se </a:t>
            </a:r>
            <a:r>
              <a:rPr lang="es-MX" sz="3200" dirty="0"/>
              <a:t>presentará un cuadernillo de actividades, en caso de inasistencia de cualquier docente de </a:t>
            </a:r>
            <a:r>
              <a:rPr lang="es-MX" sz="3200" dirty="0" smtClean="0"/>
              <a:t>club, (El </a:t>
            </a:r>
            <a:r>
              <a:rPr lang="es-MX" sz="3200" dirty="0"/>
              <a:t>docente revisará la actividad en la siguiente </a:t>
            </a:r>
            <a:r>
              <a:rPr lang="es-MX" sz="3200" dirty="0" smtClean="0"/>
              <a:t>sesión).</a:t>
            </a:r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El </a:t>
            </a:r>
            <a:r>
              <a:rPr lang="es-MX" sz="3200" dirty="0"/>
              <a:t>alumno debe traer 10 pesos para fotocopias y anexos. </a:t>
            </a:r>
            <a:endParaRPr lang="es-MX" sz="3200" dirty="0" smtClean="0"/>
          </a:p>
          <a:p>
            <a:pPr>
              <a:buFont typeface="Wingdings" pitchFamily="2" charset="2"/>
              <a:buChar char="Ø"/>
            </a:pPr>
            <a:endParaRPr lang="es-MX" sz="3200" dirty="0" smtClean="0"/>
          </a:p>
          <a:p>
            <a:pPr>
              <a:buFont typeface="Wingdings" pitchFamily="2" charset="2"/>
              <a:buChar char="Ø"/>
            </a:pPr>
            <a:r>
              <a:rPr lang="es-MX" sz="3200" dirty="0" smtClean="0"/>
              <a:t>Material </a:t>
            </a:r>
            <a:r>
              <a:rPr lang="es-MX" sz="3200" dirty="0"/>
              <a:t>escolar compartido: </a:t>
            </a:r>
            <a:endParaRPr lang="es-MX" sz="3200" dirty="0" smtClean="0"/>
          </a:p>
          <a:p>
            <a:pPr lvl="1">
              <a:buFont typeface="Wingdings" pitchFamily="2" charset="2"/>
              <a:buChar char="Ø"/>
            </a:pPr>
            <a:r>
              <a:rPr lang="es-MX" sz="3000" dirty="0" smtClean="0"/>
              <a:t>Cuaderno </a:t>
            </a:r>
            <a:r>
              <a:rPr lang="es-MX" sz="3000" dirty="0"/>
              <a:t>mixto profesional de 100 hojas, con forro plástico, diseño a preferencia del alumno, con los siguientes datos. Autonomía curricular Datos generales de la escuela. Grado, grupo, </a:t>
            </a:r>
            <a:r>
              <a:rPr lang="es-MX" sz="3000" dirty="0" smtClean="0"/>
              <a:t>turno, colores </a:t>
            </a:r>
            <a:r>
              <a:rPr lang="es-MX" sz="3000" dirty="0"/>
              <a:t>o plumones</a:t>
            </a:r>
            <a:r>
              <a:rPr lang="es-MX" sz="3000" dirty="0" smtClean="0"/>
              <a:t>, </a:t>
            </a:r>
            <a:r>
              <a:rPr lang="es-MX" sz="3000" dirty="0"/>
              <a:t>juego de geometría</a:t>
            </a:r>
            <a:r>
              <a:rPr lang="es-MX" sz="3000" dirty="0" smtClean="0"/>
              <a:t>, </a:t>
            </a:r>
            <a:r>
              <a:rPr lang="es-MX" sz="3000" dirty="0"/>
              <a:t>goma, </a:t>
            </a:r>
            <a:r>
              <a:rPr lang="es-MX" sz="3000" dirty="0" smtClean="0"/>
              <a:t>plumas </a:t>
            </a:r>
            <a:r>
              <a:rPr lang="es-MX" sz="3000" dirty="0"/>
              <a:t>y </a:t>
            </a:r>
            <a:r>
              <a:rPr lang="es-MX" sz="3000" dirty="0" smtClean="0"/>
              <a:t>tijeras</a:t>
            </a:r>
            <a:r>
              <a:rPr lang="es-MX" sz="3000" dirty="0"/>
              <a:t>. </a:t>
            </a:r>
            <a:endParaRPr lang="es-MX" sz="3000" dirty="0" smtClean="0"/>
          </a:p>
          <a:p>
            <a:pPr marL="0" indent="0">
              <a:buNone/>
            </a:pP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19183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231</TotalTime>
  <Words>968</Words>
  <Application>Microsoft Office PowerPoint</Application>
  <PresentationFormat>Presentación en pantalla (4:3)</PresentationFormat>
  <Paragraphs>89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Calibri</vt:lpstr>
      <vt:lpstr>Constantia</vt:lpstr>
      <vt:lpstr>Courier New</vt:lpstr>
      <vt:lpstr>Wingdings</vt:lpstr>
      <vt:lpstr>Wingdings 2</vt:lpstr>
      <vt:lpstr>Flujo</vt:lpstr>
      <vt:lpstr>RUTA DE MEJORA </vt:lpstr>
      <vt:lpstr>Presentación de PowerPoint</vt:lpstr>
      <vt:lpstr>ASPECTOS A TRATAR </vt:lpstr>
      <vt:lpstr>   PRIMER GRADO</vt:lpstr>
      <vt:lpstr>  SEGUNDO GRADO </vt:lpstr>
      <vt:lpstr>  TERCER GRADO</vt:lpstr>
      <vt:lpstr>Presentación de PowerPoint</vt:lpstr>
      <vt:lpstr>AUTONOMÍA CURRICULAR  CLUBES MULTIGRADO</vt:lpstr>
      <vt:lpstr>  EL CLUB DE ROBÓTICA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MEJORA</dc:title>
  <dc:creator>Vaca</dc:creator>
  <cp:lastModifiedBy>JOSELO XIMENEZ GONZALEZ</cp:lastModifiedBy>
  <cp:revision>23</cp:revision>
  <dcterms:created xsi:type="dcterms:W3CDTF">2018-08-16T22:42:44Z</dcterms:created>
  <dcterms:modified xsi:type="dcterms:W3CDTF">2018-08-17T02:59:56Z</dcterms:modified>
</cp:coreProperties>
</file>