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57" r:id="rId4"/>
    <p:sldId id="258" r:id="rId5"/>
    <p:sldId id="274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C9F17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9F17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55904" y="1772411"/>
            <a:ext cx="2663951" cy="23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C9F17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756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9F17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9306" y="1695450"/>
            <a:ext cx="6088380" cy="788035"/>
          </a:xfrm>
          <a:custGeom>
            <a:avLst/>
            <a:gdLst/>
            <a:ahLst/>
            <a:cxnLst/>
            <a:rect l="l" t="t" r="r" b="b"/>
            <a:pathLst>
              <a:path w="6088380" h="788035">
                <a:moveTo>
                  <a:pt x="0" y="91821"/>
                </a:moveTo>
                <a:lnTo>
                  <a:pt x="19176" y="87375"/>
                </a:lnTo>
                <a:lnTo>
                  <a:pt x="76581" y="76200"/>
                </a:lnTo>
                <a:lnTo>
                  <a:pt x="174370" y="60578"/>
                </a:lnTo>
                <a:lnTo>
                  <a:pt x="238125" y="51688"/>
                </a:lnTo>
                <a:lnTo>
                  <a:pt x="312546" y="42672"/>
                </a:lnTo>
                <a:lnTo>
                  <a:pt x="395477" y="36067"/>
                </a:lnTo>
                <a:lnTo>
                  <a:pt x="491108" y="29337"/>
                </a:lnTo>
                <a:lnTo>
                  <a:pt x="595248" y="22605"/>
                </a:lnTo>
                <a:lnTo>
                  <a:pt x="712216" y="18161"/>
                </a:lnTo>
                <a:lnTo>
                  <a:pt x="839723" y="16001"/>
                </a:lnTo>
                <a:lnTo>
                  <a:pt x="978027" y="13715"/>
                </a:lnTo>
                <a:lnTo>
                  <a:pt x="1126744" y="16001"/>
                </a:lnTo>
                <a:lnTo>
                  <a:pt x="1286256" y="20447"/>
                </a:lnTo>
                <a:lnTo>
                  <a:pt x="1458468" y="29337"/>
                </a:lnTo>
                <a:lnTo>
                  <a:pt x="1641220" y="40512"/>
                </a:lnTo>
                <a:lnTo>
                  <a:pt x="1834769" y="58292"/>
                </a:lnTo>
                <a:lnTo>
                  <a:pt x="2041017" y="78359"/>
                </a:lnTo>
                <a:lnTo>
                  <a:pt x="2259965" y="102997"/>
                </a:lnTo>
                <a:lnTo>
                  <a:pt x="2489581" y="131952"/>
                </a:lnTo>
                <a:lnTo>
                  <a:pt x="2731897" y="167639"/>
                </a:lnTo>
                <a:lnTo>
                  <a:pt x="2984881" y="207772"/>
                </a:lnTo>
                <a:lnTo>
                  <a:pt x="3250692" y="254635"/>
                </a:lnTo>
                <a:lnTo>
                  <a:pt x="3529203" y="310514"/>
                </a:lnTo>
                <a:lnTo>
                  <a:pt x="3820414" y="370713"/>
                </a:lnTo>
                <a:lnTo>
                  <a:pt x="4124452" y="437641"/>
                </a:lnTo>
                <a:lnTo>
                  <a:pt x="4441190" y="513461"/>
                </a:lnTo>
                <a:lnTo>
                  <a:pt x="4770755" y="596011"/>
                </a:lnTo>
                <a:lnTo>
                  <a:pt x="5113020" y="687451"/>
                </a:lnTo>
                <a:lnTo>
                  <a:pt x="5468112" y="787908"/>
                </a:lnTo>
              </a:path>
              <a:path w="6088380" h="788035">
                <a:moveTo>
                  <a:pt x="2781299" y="652272"/>
                </a:moveTo>
                <a:lnTo>
                  <a:pt x="2876931" y="625475"/>
                </a:lnTo>
                <a:lnTo>
                  <a:pt x="3138423" y="556260"/>
                </a:lnTo>
                <a:lnTo>
                  <a:pt x="3319018" y="509270"/>
                </a:lnTo>
                <a:lnTo>
                  <a:pt x="3527298" y="457962"/>
                </a:lnTo>
                <a:lnTo>
                  <a:pt x="3758946" y="402082"/>
                </a:lnTo>
                <a:lnTo>
                  <a:pt x="4007612" y="341757"/>
                </a:lnTo>
                <a:lnTo>
                  <a:pt x="4271137" y="283717"/>
                </a:lnTo>
                <a:lnTo>
                  <a:pt x="4541139" y="225551"/>
                </a:lnTo>
                <a:lnTo>
                  <a:pt x="4817364" y="171958"/>
                </a:lnTo>
                <a:lnTo>
                  <a:pt x="5091557" y="120650"/>
                </a:lnTo>
                <a:lnTo>
                  <a:pt x="5227574" y="98298"/>
                </a:lnTo>
                <a:lnTo>
                  <a:pt x="5359400" y="75946"/>
                </a:lnTo>
                <a:lnTo>
                  <a:pt x="5491099" y="58038"/>
                </a:lnTo>
                <a:lnTo>
                  <a:pt x="5618734" y="40259"/>
                </a:lnTo>
                <a:lnTo>
                  <a:pt x="5744083" y="26797"/>
                </a:lnTo>
                <a:lnTo>
                  <a:pt x="5863082" y="15621"/>
                </a:lnTo>
                <a:lnTo>
                  <a:pt x="5977890" y="6730"/>
                </a:lnTo>
                <a:lnTo>
                  <a:pt x="60883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836" y="1679447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2168" y="580389"/>
            <a:ext cx="389966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066" y="2566796"/>
            <a:ext cx="8071866" cy="4026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6457315"/>
            <a:chOff x="211836" y="228600"/>
            <a:chExt cx="8723630" cy="645731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6035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4851" y="5498591"/>
              <a:ext cx="2880360" cy="716280"/>
            </a:xfrm>
            <a:custGeom>
              <a:avLst/>
              <a:gdLst/>
              <a:ahLst/>
              <a:cxnLst/>
              <a:rect l="l" t="t" r="r" b="b"/>
              <a:pathLst>
                <a:path w="2880359" h="71627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193"/>
                  </a:lnTo>
                  <a:lnTo>
                    <a:pt x="2629154" y="42545"/>
                  </a:lnTo>
                  <a:lnTo>
                    <a:pt x="2373629" y="91770"/>
                  </a:lnTo>
                  <a:lnTo>
                    <a:pt x="2105405" y="149974"/>
                  </a:lnTo>
                  <a:lnTo>
                    <a:pt x="1824481" y="217119"/>
                  </a:lnTo>
                  <a:lnTo>
                    <a:pt x="1566799" y="282028"/>
                  </a:lnTo>
                  <a:lnTo>
                    <a:pt x="843026" y="445439"/>
                  </a:lnTo>
                  <a:lnTo>
                    <a:pt x="621665" y="490207"/>
                  </a:lnTo>
                  <a:lnTo>
                    <a:pt x="200151" y="568540"/>
                  </a:lnTo>
                  <a:lnTo>
                    <a:pt x="0" y="602119"/>
                  </a:lnTo>
                  <a:lnTo>
                    <a:pt x="270383" y="640168"/>
                  </a:lnTo>
                  <a:lnTo>
                    <a:pt x="398145" y="655840"/>
                  </a:lnTo>
                  <a:lnTo>
                    <a:pt x="645032" y="682701"/>
                  </a:lnTo>
                  <a:lnTo>
                    <a:pt x="874902" y="700608"/>
                  </a:lnTo>
                  <a:lnTo>
                    <a:pt x="985647" y="707326"/>
                  </a:lnTo>
                  <a:lnTo>
                    <a:pt x="1094231" y="711796"/>
                  </a:lnTo>
                  <a:lnTo>
                    <a:pt x="1298575" y="716280"/>
                  </a:lnTo>
                  <a:lnTo>
                    <a:pt x="1396492" y="716280"/>
                  </a:lnTo>
                  <a:lnTo>
                    <a:pt x="1585976" y="711796"/>
                  </a:lnTo>
                  <a:lnTo>
                    <a:pt x="1675383" y="707326"/>
                  </a:lnTo>
                  <a:lnTo>
                    <a:pt x="1845691" y="693889"/>
                  </a:lnTo>
                  <a:lnTo>
                    <a:pt x="1928749" y="684936"/>
                  </a:lnTo>
                  <a:lnTo>
                    <a:pt x="2086228" y="662559"/>
                  </a:lnTo>
                  <a:lnTo>
                    <a:pt x="2235327" y="635698"/>
                  </a:lnTo>
                  <a:lnTo>
                    <a:pt x="2375789" y="604354"/>
                  </a:lnTo>
                  <a:lnTo>
                    <a:pt x="2509901" y="568540"/>
                  </a:lnTo>
                  <a:lnTo>
                    <a:pt x="2637663" y="528256"/>
                  </a:lnTo>
                  <a:lnTo>
                    <a:pt x="2759075" y="483489"/>
                  </a:lnTo>
                  <a:lnTo>
                    <a:pt x="2876042" y="436486"/>
                  </a:lnTo>
                  <a:lnTo>
                    <a:pt x="2880359" y="434238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9F178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803" y="5370576"/>
              <a:ext cx="5552440" cy="852169"/>
            </a:xfrm>
            <a:custGeom>
              <a:avLst/>
              <a:gdLst/>
              <a:ahLst/>
              <a:cxnLst/>
              <a:rect l="l" t="t" r="r" b="b"/>
              <a:pathLst>
                <a:path w="5552440" h="852170">
                  <a:moveTo>
                    <a:pt x="853694" y="0"/>
                  </a:moveTo>
                  <a:lnTo>
                    <a:pt x="685419" y="0"/>
                  </a:lnTo>
                  <a:lnTo>
                    <a:pt x="527938" y="4445"/>
                  </a:lnTo>
                  <a:lnTo>
                    <a:pt x="381000" y="11176"/>
                  </a:lnTo>
                  <a:lnTo>
                    <a:pt x="244856" y="22352"/>
                  </a:lnTo>
                  <a:lnTo>
                    <a:pt x="117093" y="35814"/>
                  </a:lnTo>
                  <a:lnTo>
                    <a:pt x="0" y="53721"/>
                  </a:lnTo>
                  <a:lnTo>
                    <a:pt x="334263" y="96139"/>
                  </a:lnTo>
                  <a:lnTo>
                    <a:pt x="693928" y="156464"/>
                  </a:lnTo>
                  <a:lnTo>
                    <a:pt x="1079245" y="234784"/>
                  </a:lnTo>
                  <a:lnTo>
                    <a:pt x="1283716" y="279501"/>
                  </a:lnTo>
                  <a:lnTo>
                    <a:pt x="1869058" y="422605"/>
                  </a:lnTo>
                  <a:lnTo>
                    <a:pt x="2563113" y="576884"/>
                  </a:lnTo>
                  <a:lnTo>
                    <a:pt x="2726944" y="608190"/>
                  </a:lnTo>
                  <a:lnTo>
                    <a:pt x="2882392" y="639495"/>
                  </a:lnTo>
                  <a:lnTo>
                    <a:pt x="3035681" y="668566"/>
                  </a:lnTo>
                  <a:lnTo>
                    <a:pt x="3329431" y="717753"/>
                  </a:lnTo>
                  <a:lnTo>
                    <a:pt x="3469894" y="740117"/>
                  </a:lnTo>
                  <a:lnTo>
                    <a:pt x="3738245" y="775893"/>
                  </a:lnTo>
                  <a:lnTo>
                    <a:pt x="3991482" y="807199"/>
                  </a:lnTo>
                  <a:lnTo>
                    <a:pt x="4112895" y="818375"/>
                  </a:lnTo>
                  <a:lnTo>
                    <a:pt x="4342765" y="836269"/>
                  </a:lnTo>
                  <a:lnTo>
                    <a:pt x="4453509" y="842975"/>
                  </a:lnTo>
                  <a:lnTo>
                    <a:pt x="4666361" y="851916"/>
                  </a:lnTo>
                  <a:lnTo>
                    <a:pt x="4864354" y="851916"/>
                  </a:lnTo>
                  <a:lnTo>
                    <a:pt x="5051679" y="847445"/>
                  </a:lnTo>
                  <a:lnTo>
                    <a:pt x="5141087" y="842975"/>
                  </a:lnTo>
                  <a:lnTo>
                    <a:pt x="5228336" y="836269"/>
                  </a:lnTo>
                  <a:lnTo>
                    <a:pt x="5475351" y="809434"/>
                  </a:lnTo>
                  <a:lnTo>
                    <a:pt x="5551932" y="798245"/>
                  </a:lnTo>
                  <a:lnTo>
                    <a:pt x="5305044" y="766953"/>
                  </a:lnTo>
                  <a:lnTo>
                    <a:pt x="5043170" y="728929"/>
                  </a:lnTo>
                  <a:lnTo>
                    <a:pt x="4474718" y="630555"/>
                  </a:lnTo>
                  <a:lnTo>
                    <a:pt x="3840353" y="498627"/>
                  </a:lnTo>
                  <a:lnTo>
                    <a:pt x="2854706" y="263842"/>
                  </a:lnTo>
                  <a:lnTo>
                    <a:pt x="2586482" y="205740"/>
                  </a:lnTo>
                  <a:lnTo>
                    <a:pt x="2331085" y="156464"/>
                  </a:lnTo>
                  <a:lnTo>
                    <a:pt x="2207513" y="134112"/>
                  </a:lnTo>
                  <a:lnTo>
                    <a:pt x="2086229" y="114046"/>
                  </a:lnTo>
                  <a:lnTo>
                    <a:pt x="1969134" y="96139"/>
                  </a:lnTo>
                  <a:lnTo>
                    <a:pt x="1630680" y="51435"/>
                  </a:lnTo>
                  <a:lnTo>
                    <a:pt x="1419859" y="31242"/>
                  </a:lnTo>
                  <a:lnTo>
                    <a:pt x="1221994" y="15621"/>
                  </a:lnTo>
                  <a:lnTo>
                    <a:pt x="1032509" y="4445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C9F17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69814"/>
              <a:ext cx="6097905" cy="789940"/>
            </a:xfrm>
            <a:custGeom>
              <a:avLst/>
              <a:gdLst/>
              <a:ahLst/>
              <a:cxnLst/>
              <a:rect l="l" t="t" r="r" b="b"/>
              <a:pathLst>
                <a:path w="6097905" h="789939">
                  <a:moveTo>
                    <a:pt x="0" y="91948"/>
                  </a:moveTo>
                  <a:lnTo>
                    <a:pt x="19176" y="87503"/>
                  </a:lnTo>
                  <a:lnTo>
                    <a:pt x="76581" y="76327"/>
                  </a:lnTo>
                  <a:lnTo>
                    <a:pt x="174625" y="60706"/>
                  </a:lnTo>
                  <a:lnTo>
                    <a:pt x="238506" y="51689"/>
                  </a:lnTo>
                  <a:lnTo>
                    <a:pt x="312927" y="42799"/>
                  </a:lnTo>
                  <a:lnTo>
                    <a:pt x="395985" y="36068"/>
                  </a:lnTo>
                  <a:lnTo>
                    <a:pt x="491744" y="29337"/>
                  </a:lnTo>
                  <a:lnTo>
                    <a:pt x="596137" y="22606"/>
                  </a:lnTo>
                  <a:lnTo>
                    <a:pt x="713232" y="18161"/>
                  </a:lnTo>
                  <a:lnTo>
                    <a:pt x="840994" y="16002"/>
                  </a:lnTo>
                  <a:lnTo>
                    <a:pt x="979296" y="13716"/>
                  </a:lnTo>
                  <a:lnTo>
                    <a:pt x="1128395" y="16002"/>
                  </a:lnTo>
                  <a:lnTo>
                    <a:pt x="1288033" y="20447"/>
                  </a:lnTo>
                  <a:lnTo>
                    <a:pt x="1460499" y="29337"/>
                  </a:lnTo>
                  <a:lnTo>
                    <a:pt x="1643633" y="40513"/>
                  </a:lnTo>
                  <a:lnTo>
                    <a:pt x="1837308" y="58420"/>
                  </a:lnTo>
                  <a:lnTo>
                    <a:pt x="2043810" y="78486"/>
                  </a:lnTo>
                  <a:lnTo>
                    <a:pt x="2263140" y="103124"/>
                  </a:lnTo>
                  <a:lnTo>
                    <a:pt x="2493010" y="132207"/>
                  </a:lnTo>
                  <a:lnTo>
                    <a:pt x="2735707" y="168021"/>
                  </a:lnTo>
                  <a:lnTo>
                    <a:pt x="2989072" y="208153"/>
                  </a:lnTo>
                  <a:lnTo>
                    <a:pt x="3255263" y="255143"/>
                  </a:lnTo>
                  <a:lnTo>
                    <a:pt x="3534155" y="311035"/>
                  </a:lnTo>
                  <a:lnTo>
                    <a:pt x="3825748" y="371398"/>
                  </a:lnTo>
                  <a:lnTo>
                    <a:pt x="4130167" y="438454"/>
                  </a:lnTo>
                  <a:lnTo>
                    <a:pt x="4447413" y="514464"/>
                  </a:lnTo>
                  <a:lnTo>
                    <a:pt x="4777486" y="597179"/>
                  </a:lnTo>
                  <a:lnTo>
                    <a:pt x="5120132" y="688835"/>
                  </a:lnTo>
                  <a:lnTo>
                    <a:pt x="5475732" y="789432"/>
                  </a:lnTo>
                </a:path>
                <a:path w="6097905" h="789939">
                  <a:moveTo>
                    <a:pt x="2784347" y="652272"/>
                  </a:moveTo>
                  <a:lnTo>
                    <a:pt x="2880106" y="625462"/>
                  </a:lnTo>
                  <a:lnTo>
                    <a:pt x="3142107" y="556221"/>
                  </a:lnTo>
                  <a:lnTo>
                    <a:pt x="3323081" y="509308"/>
                  </a:lnTo>
                  <a:lnTo>
                    <a:pt x="3531743" y="457923"/>
                  </a:lnTo>
                  <a:lnTo>
                    <a:pt x="3763772" y="402082"/>
                  </a:lnTo>
                  <a:lnTo>
                    <a:pt x="4012946" y="341769"/>
                  </a:lnTo>
                  <a:lnTo>
                    <a:pt x="4276979" y="283692"/>
                  </a:lnTo>
                  <a:lnTo>
                    <a:pt x="4547362" y="225615"/>
                  </a:lnTo>
                  <a:lnTo>
                    <a:pt x="4824222" y="171958"/>
                  </a:lnTo>
                  <a:lnTo>
                    <a:pt x="5098923" y="120650"/>
                  </a:lnTo>
                  <a:lnTo>
                    <a:pt x="5235194" y="98298"/>
                  </a:lnTo>
                  <a:lnTo>
                    <a:pt x="5367147" y="75946"/>
                  </a:lnTo>
                  <a:lnTo>
                    <a:pt x="5499227" y="58039"/>
                  </a:lnTo>
                  <a:lnTo>
                    <a:pt x="5626989" y="40259"/>
                  </a:lnTo>
                  <a:lnTo>
                    <a:pt x="5752592" y="26797"/>
                  </a:lnTo>
                  <a:lnTo>
                    <a:pt x="5871845" y="15621"/>
                  </a:lnTo>
                  <a:lnTo>
                    <a:pt x="5986780" y="6731"/>
                  </a:lnTo>
                  <a:lnTo>
                    <a:pt x="609752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3811"/>
              <a:ext cx="8723630" cy="1332230"/>
            </a:xfrm>
            <a:custGeom>
              <a:avLst/>
              <a:gdLst/>
              <a:ahLst/>
              <a:cxnLst/>
              <a:rect l="l" t="t" r="r" b="b"/>
              <a:pathLst>
                <a:path w="8723630" h="1332229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676"/>
                  </a:lnTo>
                  <a:lnTo>
                    <a:pt x="478955" y="102743"/>
                  </a:lnTo>
                  <a:lnTo>
                    <a:pt x="398068" y="120650"/>
                  </a:lnTo>
                  <a:lnTo>
                    <a:pt x="327812" y="140843"/>
                  </a:lnTo>
                  <a:lnTo>
                    <a:pt x="206489" y="178815"/>
                  </a:lnTo>
                  <a:lnTo>
                    <a:pt x="157518" y="196722"/>
                  </a:lnTo>
                  <a:lnTo>
                    <a:pt x="51092" y="241363"/>
                  </a:lnTo>
                  <a:lnTo>
                    <a:pt x="0" y="268185"/>
                  </a:lnTo>
                  <a:lnTo>
                    <a:pt x="0" y="1331976"/>
                  </a:lnTo>
                  <a:lnTo>
                    <a:pt x="8719058" y="1331976"/>
                  </a:lnTo>
                  <a:lnTo>
                    <a:pt x="8723376" y="1325270"/>
                  </a:lnTo>
                  <a:lnTo>
                    <a:pt x="8723376" y="851484"/>
                  </a:lnTo>
                  <a:lnTo>
                    <a:pt x="7182231" y="851484"/>
                  </a:lnTo>
                  <a:lnTo>
                    <a:pt x="7043801" y="849249"/>
                  </a:lnTo>
                  <a:lnTo>
                    <a:pt x="6899148" y="844778"/>
                  </a:lnTo>
                  <a:lnTo>
                    <a:pt x="6750050" y="838072"/>
                  </a:lnTo>
                  <a:lnTo>
                    <a:pt x="6594729" y="826897"/>
                  </a:lnTo>
                  <a:lnTo>
                    <a:pt x="6260465" y="793369"/>
                  </a:lnTo>
                  <a:lnTo>
                    <a:pt x="5900674" y="746442"/>
                  </a:lnTo>
                  <a:lnTo>
                    <a:pt x="5709158" y="717384"/>
                  </a:lnTo>
                  <a:lnTo>
                    <a:pt x="5509006" y="683869"/>
                  </a:lnTo>
                  <a:lnTo>
                    <a:pt x="5302631" y="645871"/>
                  </a:lnTo>
                  <a:lnTo>
                    <a:pt x="4861941" y="558711"/>
                  </a:lnTo>
                  <a:lnTo>
                    <a:pt x="4387215" y="453669"/>
                  </a:lnTo>
                  <a:lnTo>
                    <a:pt x="4136009" y="395566"/>
                  </a:lnTo>
                  <a:lnTo>
                    <a:pt x="3614547" y="268185"/>
                  </a:lnTo>
                  <a:lnTo>
                    <a:pt x="3122803" y="165353"/>
                  </a:lnTo>
                  <a:lnTo>
                    <a:pt x="2892933" y="125094"/>
                  </a:lnTo>
                  <a:lnTo>
                    <a:pt x="2673604" y="91566"/>
                  </a:lnTo>
                  <a:lnTo>
                    <a:pt x="2462911" y="62610"/>
                  </a:lnTo>
                  <a:lnTo>
                    <a:pt x="2262759" y="40259"/>
                  </a:lnTo>
                  <a:lnTo>
                    <a:pt x="2073402" y="22351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  <a:path w="8723630" h="1332229">
                  <a:moveTo>
                    <a:pt x="8723376" y="569887"/>
                  </a:moveTo>
                  <a:lnTo>
                    <a:pt x="8638286" y="605650"/>
                  </a:lnTo>
                  <a:lnTo>
                    <a:pt x="8557387" y="636930"/>
                  </a:lnTo>
                  <a:lnTo>
                    <a:pt x="8472170" y="665988"/>
                  </a:lnTo>
                  <a:lnTo>
                    <a:pt x="8295513" y="719620"/>
                  </a:lnTo>
                  <a:lnTo>
                    <a:pt x="8201787" y="744207"/>
                  </a:lnTo>
                  <a:lnTo>
                    <a:pt x="8005953" y="784440"/>
                  </a:lnTo>
                  <a:lnTo>
                    <a:pt x="7901686" y="802309"/>
                  </a:lnTo>
                  <a:lnTo>
                    <a:pt x="7680325" y="829132"/>
                  </a:lnTo>
                  <a:lnTo>
                    <a:pt x="7441946" y="847013"/>
                  </a:lnTo>
                  <a:lnTo>
                    <a:pt x="7314184" y="851484"/>
                  </a:lnTo>
                  <a:lnTo>
                    <a:pt x="8723376" y="851484"/>
                  </a:lnTo>
                  <a:lnTo>
                    <a:pt x="8723376" y="569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7258" y="1560703"/>
            <a:ext cx="62350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0" marR="5080" indent="-175895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latin typeface="Arial"/>
                <a:cs typeface="Arial"/>
              </a:rPr>
              <a:t>SISTEMA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220" dirty="0">
                <a:latin typeface="Arial"/>
                <a:cs typeface="Arial"/>
              </a:rPr>
              <a:t>OPERATIVO  </a:t>
            </a:r>
            <a:r>
              <a:rPr sz="4800" b="1" spc="-175" dirty="0">
                <a:latin typeface="Arial"/>
                <a:cs typeface="Arial"/>
              </a:rPr>
              <a:t>ANDROID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4144" y="2886455"/>
            <a:ext cx="3078479" cy="3066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497" y="621614"/>
            <a:ext cx="2326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90" dirty="0">
                <a:latin typeface="Arial"/>
                <a:cs typeface="Arial"/>
              </a:rPr>
              <a:t>DONUT</a:t>
            </a:r>
            <a:r>
              <a:rPr sz="4000" b="1" spc="-310" dirty="0">
                <a:latin typeface="Arial"/>
                <a:cs typeface="Arial"/>
              </a:rPr>
              <a:t> </a:t>
            </a:r>
            <a:r>
              <a:rPr sz="4000" b="1" spc="-375" dirty="0">
                <a:latin typeface="Arial"/>
                <a:cs typeface="Arial"/>
              </a:rPr>
              <a:t>1.6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2636520"/>
            <a:ext cx="2947416" cy="2692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39185" y="2657043"/>
            <a:ext cx="5559425" cy="357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latin typeface="Arial"/>
                <a:cs typeface="Arial"/>
              </a:rPr>
              <a:t>Se </a:t>
            </a:r>
            <a:r>
              <a:rPr sz="2400" spc="-90" dirty="0">
                <a:latin typeface="Arial"/>
                <a:cs typeface="Arial"/>
              </a:rPr>
              <a:t>lanza </a:t>
            </a:r>
            <a:r>
              <a:rPr sz="2400" spc="-70" dirty="0">
                <a:latin typeface="Arial"/>
                <a:cs typeface="Arial"/>
              </a:rPr>
              <a:t>al </a:t>
            </a:r>
            <a:r>
              <a:rPr sz="2400" spc="-55" dirty="0">
                <a:latin typeface="Arial"/>
                <a:cs typeface="Arial"/>
              </a:rPr>
              <a:t>mercado </a:t>
            </a:r>
            <a:r>
              <a:rPr sz="2400" spc="-40" dirty="0">
                <a:latin typeface="Arial"/>
                <a:cs typeface="Arial"/>
              </a:rPr>
              <a:t>el </a:t>
            </a:r>
            <a:r>
              <a:rPr sz="2400" spc="-325" dirty="0">
                <a:latin typeface="Arial"/>
                <a:cs typeface="Arial"/>
              </a:rPr>
              <a:t>15 </a:t>
            </a:r>
            <a:r>
              <a:rPr sz="2400" spc="-60" dirty="0">
                <a:latin typeface="Arial"/>
                <a:cs typeface="Arial"/>
              </a:rPr>
              <a:t>de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Septiembre  </a:t>
            </a:r>
            <a:r>
              <a:rPr sz="2400" spc="-40" dirty="0">
                <a:latin typeface="Arial"/>
                <a:cs typeface="Arial"/>
              </a:rPr>
              <a:t>del </a:t>
            </a:r>
            <a:r>
              <a:rPr sz="2400" spc="-70" dirty="0">
                <a:latin typeface="Arial"/>
                <a:cs typeface="Arial"/>
              </a:rPr>
              <a:t>2009. </a:t>
            </a:r>
            <a:r>
              <a:rPr sz="2400" spc="-120" dirty="0">
                <a:latin typeface="Arial"/>
                <a:cs typeface="Arial"/>
              </a:rPr>
              <a:t>Basado </a:t>
            </a:r>
            <a:r>
              <a:rPr sz="2400" spc="-75" dirty="0">
                <a:latin typeface="Arial"/>
                <a:cs typeface="Arial"/>
              </a:rPr>
              <a:t>en </a:t>
            </a:r>
            <a:r>
              <a:rPr sz="2400" spc="-130" dirty="0">
                <a:latin typeface="Arial"/>
                <a:cs typeface="Arial"/>
              </a:rPr>
              <a:t>LINUX </a:t>
            </a:r>
            <a:r>
              <a:rPr sz="2400" spc="-60" dirty="0">
                <a:latin typeface="Arial"/>
                <a:cs typeface="Arial"/>
              </a:rPr>
              <a:t>Kernel  </a:t>
            </a:r>
            <a:r>
              <a:rPr sz="2400" spc="-110" dirty="0">
                <a:latin typeface="Arial"/>
                <a:cs typeface="Arial"/>
              </a:rPr>
              <a:t>2.6.29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95" dirty="0">
                <a:latin typeface="Arial"/>
                <a:cs typeface="Arial"/>
              </a:rPr>
              <a:t>Teclado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virtual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Bluetooth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Stereo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50" dirty="0">
                <a:latin typeface="Arial"/>
                <a:cs typeface="Arial"/>
              </a:rPr>
              <a:t>Iconos </a:t>
            </a:r>
            <a:r>
              <a:rPr sz="2000" spc="-60" dirty="0">
                <a:latin typeface="Arial"/>
                <a:cs typeface="Arial"/>
              </a:rPr>
              <a:t>en </a:t>
            </a:r>
            <a:r>
              <a:rPr sz="2000" spc="-30" dirty="0">
                <a:latin typeface="Arial"/>
                <a:cs typeface="Arial"/>
              </a:rPr>
              <a:t>pantalla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inicio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70" dirty="0">
                <a:latin typeface="Arial"/>
                <a:cs typeface="Arial"/>
              </a:rPr>
              <a:t>Función </a:t>
            </a:r>
            <a:r>
              <a:rPr sz="2000" spc="-250" dirty="0">
                <a:latin typeface="Arial"/>
                <a:cs typeface="Arial"/>
              </a:rPr>
              <a:t>COPY </a:t>
            </a:r>
            <a:r>
              <a:rPr sz="2000" spc="-114" dirty="0">
                <a:latin typeface="Arial"/>
                <a:cs typeface="Arial"/>
              </a:rPr>
              <a:t>–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PASTE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25" dirty="0">
                <a:latin typeface="Arial"/>
                <a:cs typeface="Arial"/>
              </a:rPr>
              <a:t>Integración directa </a:t>
            </a:r>
            <a:r>
              <a:rPr sz="2000" spc="-130" dirty="0">
                <a:latin typeface="Arial"/>
                <a:cs typeface="Arial"/>
              </a:rPr>
              <a:t>a </a:t>
            </a:r>
            <a:r>
              <a:rPr sz="2000" spc="-45" dirty="0">
                <a:latin typeface="Arial"/>
                <a:cs typeface="Arial"/>
              </a:rPr>
              <a:t>Youtube </a:t>
            </a:r>
            <a:r>
              <a:rPr sz="2000" spc="-70" dirty="0">
                <a:latin typeface="Arial"/>
                <a:cs typeface="Arial"/>
              </a:rPr>
              <a:t>y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Picasa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221" y="693496"/>
            <a:ext cx="241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45" dirty="0">
                <a:latin typeface="Arial"/>
                <a:cs typeface="Arial"/>
              </a:rPr>
              <a:t>ECLAIR</a:t>
            </a:r>
            <a:r>
              <a:rPr sz="4000" b="1" spc="-295" dirty="0">
                <a:latin typeface="Arial"/>
                <a:cs typeface="Arial"/>
              </a:rPr>
              <a:t> </a:t>
            </a:r>
            <a:r>
              <a:rPr sz="4000" b="1" spc="-250" dirty="0">
                <a:latin typeface="Arial"/>
                <a:cs typeface="Arial"/>
              </a:rPr>
              <a:t>2.O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662" y="2742882"/>
            <a:ext cx="2324112" cy="3037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8646" y="2765805"/>
            <a:ext cx="4783455" cy="337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algn="ctr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"/>
                <a:cs typeface="Arial"/>
              </a:rPr>
              <a:t>Se </a:t>
            </a:r>
            <a:r>
              <a:rPr sz="2400" spc="-90" dirty="0">
                <a:latin typeface="Arial"/>
                <a:cs typeface="Arial"/>
              </a:rPr>
              <a:t>lanza </a:t>
            </a:r>
            <a:r>
              <a:rPr sz="2400" spc="-50" dirty="0">
                <a:latin typeface="Arial"/>
                <a:cs typeface="Arial"/>
              </a:rPr>
              <a:t>el </a:t>
            </a:r>
            <a:r>
              <a:rPr sz="2400" spc="-120" dirty="0">
                <a:latin typeface="Arial"/>
                <a:cs typeface="Arial"/>
              </a:rPr>
              <a:t>26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35" dirty="0">
                <a:latin typeface="Arial"/>
                <a:cs typeface="Arial"/>
              </a:rPr>
              <a:t>Octubre </a:t>
            </a:r>
            <a:r>
              <a:rPr sz="2400" spc="-65" dirty="0">
                <a:latin typeface="Arial"/>
                <a:cs typeface="Arial"/>
              </a:rPr>
              <a:t>de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2009.</a:t>
            </a:r>
            <a:endParaRPr sz="2400">
              <a:latin typeface="Arial"/>
              <a:cs typeface="Arial"/>
            </a:endParaRPr>
          </a:p>
          <a:p>
            <a:pPr marL="346075" algn="ctr">
              <a:lnSpc>
                <a:spcPct val="100000"/>
              </a:lnSpc>
            </a:pPr>
            <a:r>
              <a:rPr sz="2400" spc="-120" dirty="0">
                <a:latin typeface="Arial"/>
                <a:cs typeface="Arial"/>
              </a:rPr>
              <a:t>Basado </a:t>
            </a:r>
            <a:r>
              <a:rPr sz="2400" spc="-75" dirty="0">
                <a:latin typeface="Arial"/>
                <a:cs typeface="Arial"/>
              </a:rPr>
              <a:t>en </a:t>
            </a:r>
            <a:r>
              <a:rPr sz="2400" spc="-130" dirty="0">
                <a:latin typeface="Arial"/>
                <a:cs typeface="Arial"/>
              </a:rPr>
              <a:t>LINUX </a:t>
            </a:r>
            <a:r>
              <a:rPr sz="2400" spc="-60" dirty="0">
                <a:latin typeface="Arial"/>
                <a:cs typeface="Arial"/>
              </a:rPr>
              <a:t>Kernel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2.6.29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10" dirty="0">
                <a:latin typeface="Arial"/>
                <a:cs typeface="Arial"/>
              </a:rPr>
              <a:t>Múltiples </a:t>
            </a:r>
            <a:r>
              <a:rPr sz="2000" spc="-95" dirty="0">
                <a:latin typeface="Arial"/>
                <a:cs typeface="Arial"/>
              </a:rPr>
              <a:t>Cuentas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usuario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30" dirty="0">
                <a:latin typeface="Arial"/>
                <a:cs typeface="Arial"/>
              </a:rPr>
              <a:t>Interacción </a:t>
            </a:r>
            <a:r>
              <a:rPr sz="2000" spc="-5" dirty="0">
                <a:latin typeface="Arial"/>
                <a:cs typeface="Arial"/>
              </a:rPr>
              <a:t>entre </a:t>
            </a:r>
            <a:r>
              <a:rPr sz="2000" spc="-25" dirty="0">
                <a:latin typeface="Arial"/>
                <a:cs typeface="Arial"/>
              </a:rPr>
              <a:t>contactos</a:t>
            </a:r>
            <a:r>
              <a:rPr sz="2000" spc="-43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 </a:t>
            </a:r>
            <a:r>
              <a:rPr sz="2000" spc="-75" dirty="0">
                <a:latin typeface="Arial"/>
                <a:cs typeface="Arial"/>
              </a:rPr>
              <a:t>agenda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80" dirty="0">
                <a:latin typeface="Arial"/>
                <a:cs typeface="Arial"/>
              </a:rPr>
              <a:t>Búsqueda </a:t>
            </a:r>
            <a:r>
              <a:rPr sz="2000" spc="-60" dirty="0">
                <a:latin typeface="Arial"/>
                <a:cs typeface="Arial"/>
              </a:rPr>
              <a:t>en </a:t>
            </a:r>
            <a:r>
              <a:rPr sz="2000" spc="-90" dirty="0">
                <a:latin typeface="Arial"/>
                <a:cs typeface="Arial"/>
              </a:rPr>
              <a:t>mensajes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guardados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Bluetooth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2.1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125" dirty="0">
                <a:latin typeface="Arial"/>
                <a:cs typeface="Arial"/>
              </a:rPr>
              <a:t>Cámara </a:t>
            </a:r>
            <a:r>
              <a:rPr sz="2000" spc="-40" dirty="0">
                <a:latin typeface="Arial"/>
                <a:cs typeface="Arial"/>
              </a:rPr>
              <a:t>con </a:t>
            </a:r>
            <a:r>
              <a:rPr sz="2000" spc="-114" dirty="0">
                <a:latin typeface="Arial"/>
                <a:cs typeface="Arial"/>
              </a:rPr>
              <a:t>Flash </a:t>
            </a:r>
            <a:r>
              <a:rPr sz="2000" spc="-70" dirty="0">
                <a:latin typeface="Arial"/>
                <a:cs typeface="Arial"/>
              </a:rPr>
              <a:t>y </a:t>
            </a:r>
            <a:r>
              <a:rPr sz="2000" spc="-50" dirty="0">
                <a:latin typeface="Arial"/>
                <a:cs typeface="Arial"/>
              </a:rPr>
              <a:t>Zoom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digital.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005" y="766063"/>
            <a:ext cx="2237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40" dirty="0">
                <a:latin typeface="Arial"/>
                <a:cs typeface="Arial"/>
              </a:rPr>
              <a:t>ECLAIR</a:t>
            </a:r>
            <a:r>
              <a:rPr sz="4000" b="1" spc="-310" dirty="0">
                <a:latin typeface="Arial"/>
                <a:cs typeface="Arial"/>
              </a:rPr>
              <a:t> </a:t>
            </a:r>
            <a:r>
              <a:rPr sz="4000" b="1" spc="-434" dirty="0">
                <a:latin typeface="Arial"/>
                <a:cs typeface="Arial"/>
              </a:rPr>
              <a:t>2.1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04" y="2686824"/>
            <a:ext cx="3214014" cy="2751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21202" y="2700654"/>
            <a:ext cx="5527040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591820" indent="-448309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"/>
                <a:cs typeface="Arial"/>
              </a:rPr>
              <a:t>Se </a:t>
            </a:r>
            <a:r>
              <a:rPr sz="2400" spc="-30" dirty="0">
                <a:latin typeface="Arial"/>
                <a:cs typeface="Arial"/>
              </a:rPr>
              <a:t>revelo </a:t>
            </a:r>
            <a:r>
              <a:rPr sz="2400" spc="-50" dirty="0">
                <a:latin typeface="Arial"/>
                <a:cs typeface="Arial"/>
              </a:rPr>
              <a:t>el </a:t>
            </a:r>
            <a:r>
              <a:rPr sz="2400" spc="-360" dirty="0">
                <a:latin typeface="Arial"/>
                <a:cs typeface="Arial"/>
              </a:rPr>
              <a:t>12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95" dirty="0">
                <a:latin typeface="Arial"/>
                <a:cs typeface="Arial"/>
              </a:rPr>
              <a:t>Enero </a:t>
            </a:r>
            <a:r>
              <a:rPr sz="2400" spc="-35" dirty="0">
                <a:latin typeface="Arial"/>
                <a:cs typeface="Arial"/>
              </a:rPr>
              <a:t>del </a:t>
            </a:r>
            <a:r>
              <a:rPr sz="2400" spc="-190" dirty="0">
                <a:latin typeface="Arial"/>
                <a:cs typeface="Arial"/>
              </a:rPr>
              <a:t>2010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como  </a:t>
            </a:r>
            <a:r>
              <a:rPr sz="2400" spc="-85" dirty="0">
                <a:latin typeface="Arial"/>
                <a:cs typeface="Arial"/>
              </a:rPr>
              <a:t>una </a:t>
            </a:r>
            <a:r>
              <a:rPr sz="2400" spc="-25" dirty="0">
                <a:latin typeface="Arial"/>
                <a:cs typeface="Arial"/>
              </a:rPr>
              <a:t>mini </a:t>
            </a:r>
            <a:r>
              <a:rPr sz="2400" spc="-10" dirty="0">
                <a:latin typeface="Arial"/>
                <a:cs typeface="Arial"/>
              </a:rPr>
              <a:t>plataforma </a:t>
            </a:r>
            <a:r>
              <a:rPr sz="2400" spc="-65" dirty="0">
                <a:latin typeface="Arial"/>
                <a:cs typeface="Arial"/>
              </a:rPr>
              <a:t>de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mejora.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06375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92759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493395" algn="l"/>
              </a:tabLst>
            </a:pPr>
            <a:r>
              <a:rPr sz="2000" spc="-130" dirty="0">
                <a:latin typeface="Arial"/>
                <a:cs typeface="Arial"/>
              </a:rPr>
              <a:t>5 </a:t>
            </a:r>
            <a:r>
              <a:rPr sz="2000" spc="-70" dirty="0">
                <a:latin typeface="Arial"/>
                <a:cs typeface="Arial"/>
              </a:rPr>
              <a:t>Pantallas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Inicio</a:t>
            </a:r>
            <a:endParaRPr sz="2000">
              <a:latin typeface="Arial"/>
              <a:cs typeface="Arial"/>
            </a:endParaRPr>
          </a:p>
          <a:p>
            <a:pPr marL="492759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493395" algn="l"/>
              </a:tabLst>
            </a:pPr>
            <a:r>
              <a:rPr sz="2000" spc="-65" dirty="0">
                <a:latin typeface="Arial"/>
                <a:cs typeface="Arial"/>
              </a:rPr>
              <a:t>Personalización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Pantalla</a:t>
            </a:r>
            <a:endParaRPr sz="2000">
              <a:latin typeface="Arial"/>
              <a:cs typeface="Arial"/>
            </a:endParaRPr>
          </a:p>
          <a:p>
            <a:pPr marL="492759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493395" algn="l"/>
              </a:tabLst>
            </a:pPr>
            <a:r>
              <a:rPr sz="2000" spc="-125" dirty="0">
                <a:latin typeface="Arial"/>
                <a:cs typeface="Arial"/>
              </a:rPr>
              <a:t>Voz </a:t>
            </a:r>
            <a:r>
              <a:rPr sz="2000" spc="-130" dirty="0">
                <a:latin typeface="Arial"/>
                <a:cs typeface="Arial"/>
              </a:rPr>
              <a:t>a </a:t>
            </a:r>
            <a:r>
              <a:rPr sz="2000" spc="50" dirty="0">
                <a:latin typeface="Arial"/>
                <a:cs typeface="Arial"/>
              </a:rPr>
              <a:t>texto </a:t>
            </a:r>
            <a:r>
              <a:rPr sz="2000" spc="-60" dirty="0">
                <a:latin typeface="Arial"/>
                <a:cs typeface="Arial"/>
              </a:rPr>
              <a:t>en </a:t>
            </a:r>
            <a:r>
              <a:rPr sz="2000" spc="-110" dirty="0">
                <a:latin typeface="Arial"/>
                <a:cs typeface="Arial"/>
              </a:rPr>
              <a:t>cajas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texto</a:t>
            </a:r>
            <a:endParaRPr sz="2000">
              <a:latin typeface="Arial"/>
              <a:cs typeface="Arial"/>
            </a:endParaRPr>
          </a:p>
          <a:p>
            <a:pPr marL="492759" marR="508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493395" algn="l"/>
              </a:tabLst>
            </a:pPr>
            <a:r>
              <a:rPr sz="2000" spc="5" dirty="0">
                <a:latin typeface="Arial"/>
                <a:cs typeface="Arial"/>
              </a:rPr>
              <a:t>Micrófono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incluido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para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–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mails,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texto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otras  </a:t>
            </a:r>
            <a:r>
              <a:rPr sz="2000" spc="-65" dirty="0">
                <a:latin typeface="Arial"/>
                <a:cs typeface="Arial"/>
              </a:rPr>
              <a:t>aplicaciones.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113" y="830961"/>
            <a:ext cx="2292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25" dirty="0">
                <a:latin typeface="Arial"/>
                <a:cs typeface="Arial"/>
              </a:rPr>
              <a:t>FROYO</a:t>
            </a:r>
            <a:r>
              <a:rPr sz="4000" b="1" spc="-295" dirty="0">
                <a:latin typeface="Arial"/>
                <a:cs typeface="Arial"/>
              </a:rPr>
              <a:t> </a:t>
            </a:r>
            <a:r>
              <a:rPr sz="4000" b="1" spc="-245" dirty="0">
                <a:latin typeface="Arial"/>
                <a:cs typeface="Arial"/>
              </a:rPr>
              <a:t>2.2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2990088"/>
            <a:ext cx="2689860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7221" y="2589021"/>
            <a:ext cx="5273675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0630" marR="5080" indent="-110363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latin typeface="Arial"/>
                <a:cs typeface="Arial"/>
              </a:rPr>
              <a:t>Lanzado </a:t>
            </a:r>
            <a:r>
              <a:rPr sz="2400" spc="-50" dirty="0">
                <a:latin typeface="Arial"/>
                <a:cs typeface="Arial"/>
              </a:rPr>
              <a:t>el </a:t>
            </a:r>
            <a:r>
              <a:rPr sz="2400" spc="-125" dirty="0">
                <a:latin typeface="Arial"/>
                <a:cs typeface="Arial"/>
              </a:rPr>
              <a:t>20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50" dirty="0">
                <a:latin typeface="Arial"/>
                <a:cs typeface="Arial"/>
              </a:rPr>
              <a:t>Mayo </a:t>
            </a:r>
            <a:r>
              <a:rPr sz="2400" spc="-40" dirty="0">
                <a:latin typeface="Arial"/>
                <a:cs typeface="Arial"/>
              </a:rPr>
              <a:t>del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2010. </a:t>
            </a:r>
            <a:r>
              <a:rPr sz="2400" spc="-120" dirty="0">
                <a:latin typeface="Arial"/>
                <a:cs typeface="Arial"/>
              </a:rPr>
              <a:t>Basado  </a:t>
            </a:r>
            <a:r>
              <a:rPr sz="2400" spc="-75" dirty="0">
                <a:latin typeface="Arial"/>
                <a:cs typeface="Arial"/>
              </a:rPr>
              <a:t>en </a:t>
            </a:r>
            <a:r>
              <a:rPr sz="2400" spc="-130" dirty="0">
                <a:latin typeface="Arial"/>
                <a:cs typeface="Arial"/>
              </a:rPr>
              <a:t>LINUX </a:t>
            </a:r>
            <a:r>
              <a:rPr sz="2400" spc="-60" dirty="0">
                <a:latin typeface="Arial"/>
                <a:cs typeface="Arial"/>
              </a:rPr>
              <a:t>Kernel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2.6.32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85" dirty="0">
                <a:latin typeface="Arial"/>
                <a:cs typeface="Arial"/>
              </a:rPr>
              <a:t>Sistema </a:t>
            </a:r>
            <a:r>
              <a:rPr sz="2000" spc="-5" dirty="0">
                <a:latin typeface="Arial"/>
                <a:cs typeface="Arial"/>
              </a:rPr>
              <a:t>operativo </a:t>
            </a:r>
            <a:r>
              <a:rPr sz="2000" spc="-105" dirty="0">
                <a:latin typeface="Arial"/>
                <a:cs typeface="Arial"/>
              </a:rPr>
              <a:t>mas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rápido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30" dirty="0">
                <a:latin typeface="Arial"/>
                <a:cs typeface="Arial"/>
              </a:rPr>
              <a:t>Soporte </a:t>
            </a:r>
            <a:r>
              <a:rPr sz="2000" spc="-55" dirty="0">
                <a:latin typeface="Arial"/>
                <a:cs typeface="Arial"/>
              </a:rPr>
              <a:t>para </a:t>
            </a:r>
            <a:r>
              <a:rPr sz="2000" spc="-185" dirty="0">
                <a:latin typeface="Arial"/>
                <a:cs typeface="Arial"/>
              </a:rPr>
              <a:t>USB </a:t>
            </a:r>
            <a:r>
              <a:rPr sz="2000" spc="-70" dirty="0">
                <a:latin typeface="Arial"/>
                <a:cs typeface="Arial"/>
              </a:rPr>
              <a:t>y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Módems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60" dirty="0">
                <a:latin typeface="Arial"/>
                <a:cs typeface="Arial"/>
              </a:rPr>
              <a:t>Actualizaciones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automáticas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45" dirty="0">
                <a:latin typeface="Arial"/>
                <a:cs typeface="Arial"/>
              </a:rPr>
              <a:t>Adobe </a:t>
            </a:r>
            <a:r>
              <a:rPr sz="2000" spc="-114" dirty="0">
                <a:latin typeface="Arial"/>
                <a:cs typeface="Arial"/>
              </a:rPr>
              <a:t>Flash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10.1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Bluetooth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para marcación </a:t>
            </a:r>
            <a:r>
              <a:rPr sz="2000" spc="-70" dirty="0">
                <a:latin typeface="Arial"/>
                <a:cs typeface="Arial"/>
              </a:rPr>
              <a:t>y </a:t>
            </a:r>
            <a:r>
              <a:rPr sz="2000" spc="-55" dirty="0">
                <a:latin typeface="Arial"/>
                <a:cs typeface="Arial"/>
              </a:rPr>
              <a:t>para </a:t>
            </a:r>
            <a:r>
              <a:rPr sz="2000" spc="-5" dirty="0">
                <a:latin typeface="Arial"/>
                <a:cs typeface="Arial"/>
              </a:rPr>
              <a:t>compartir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spc="-25" dirty="0">
                <a:latin typeface="Arial"/>
                <a:cs typeface="Arial"/>
              </a:rPr>
              <a:t>contactos.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7004" y="744677"/>
            <a:ext cx="3559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95" dirty="0">
                <a:latin typeface="Arial"/>
                <a:cs typeface="Arial"/>
              </a:rPr>
              <a:t>GINGERBREAD</a:t>
            </a:r>
            <a:r>
              <a:rPr sz="3600" b="1" spc="-280" dirty="0">
                <a:latin typeface="Arial"/>
                <a:cs typeface="Arial"/>
              </a:rPr>
              <a:t> </a:t>
            </a:r>
            <a:r>
              <a:rPr sz="3600" b="1" spc="-225" dirty="0">
                <a:latin typeface="Arial"/>
                <a:cs typeface="Arial"/>
              </a:rPr>
              <a:t>2.3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4" y="2723045"/>
            <a:ext cx="3029673" cy="2687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8265" y="2777490"/>
            <a:ext cx="5321935" cy="315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"/>
                <a:cs typeface="Arial"/>
              </a:rPr>
              <a:t>Se </a:t>
            </a:r>
            <a:r>
              <a:rPr sz="2400" spc="-90" dirty="0">
                <a:latin typeface="Arial"/>
                <a:cs typeface="Arial"/>
              </a:rPr>
              <a:t>lanza </a:t>
            </a:r>
            <a:r>
              <a:rPr sz="2400" spc="-75" dirty="0">
                <a:latin typeface="Arial"/>
                <a:cs typeface="Arial"/>
              </a:rPr>
              <a:t>al </a:t>
            </a:r>
            <a:r>
              <a:rPr sz="2400" spc="-60" dirty="0">
                <a:latin typeface="Arial"/>
                <a:cs typeface="Arial"/>
              </a:rPr>
              <a:t>mercado </a:t>
            </a:r>
            <a:r>
              <a:rPr sz="2400" spc="-50" dirty="0">
                <a:latin typeface="Arial"/>
                <a:cs typeface="Arial"/>
              </a:rPr>
              <a:t>el </a:t>
            </a:r>
            <a:r>
              <a:rPr sz="2400" spc="-15" dirty="0">
                <a:latin typeface="Arial"/>
                <a:cs typeface="Arial"/>
              </a:rPr>
              <a:t>6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60" dirty="0">
                <a:latin typeface="Arial"/>
                <a:cs typeface="Arial"/>
              </a:rPr>
              <a:t>Diciembre </a:t>
            </a:r>
            <a:r>
              <a:rPr sz="2400" spc="-40" dirty="0">
                <a:latin typeface="Arial"/>
                <a:cs typeface="Arial"/>
              </a:rPr>
              <a:t>del  </a:t>
            </a:r>
            <a:r>
              <a:rPr sz="2400" spc="-165" dirty="0">
                <a:latin typeface="Arial"/>
                <a:cs typeface="Arial"/>
              </a:rPr>
              <a:t>2010. </a:t>
            </a:r>
            <a:r>
              <a:rPr sz="2400" spc="-120" dirty="0">
                <a:latin typeface="Arial"/>
                <a:cs typeface="Arial"/>
              </a:rPr>
              <a:t>Basado </a:t>
            </a:r>
            <a:r>
              <a:rPr sz="2400" spc="-70" dirty="0">
                <a:latin typeface="Arial"/>
                <a:cs typeface="Arial"/>
              </a:rPr>
              <a:t>en </a:t>
            </a:r>
            <a:r>
              <a:rPr sz="2400" spc="-130" dirty="0">
                <a:latin typeface="Arial"/>
                <a:cs typeface="Arial"/>
              </a:rPr>
              <a:t>LINUX </a:t>
            </a:r>
            <a:r>
              <a:rPr sz="2400" spc="-60" dirty="0">
                <a:latin typeface="Arial"/>
                <a:cs typeface="Arial"/>
              </a:rPr>
              <a:t>Kernel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2.6.35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320675">
              <a:lnSpc>
                <a:spcPct val="100000"/>
              </a:lnSpc>
              <a:spcBef>
                <a:spcPts val="1730"/>
              </a:spcBef>
            </a:pPr>
            <a:r>
              <a:rPr sz="2400" b="1" spc="-260" dirty="0">
                <a:latin typeface="Arial"/>
                <a:cs typeface="Arial"/>
              </a:rPr>
              <a:t>CARACTERISTICAS: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607695" indent="-287655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608330" algn="l"/>
              </a:tabLst>
            </a:pPr>
            <a:r>
              <a:rPr sz="2400" spc="-70" dirty="0">
                <a:latin typeface="Arial"/>
                <a:cs typeface="Arial"/>
              </a:rPr>
              <a:t>Comprensión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80" dirty="0">
                <a:latin typeface="Arial"/>
                <a:cs typeface="Arial"/>
              </a:rPr>
              <a:t>Video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WebM</a:t>
            </a:r>
            <a:endParaRPr sz="2400">
              <a:latin typeface="Arial"/>
              <a:cs typeface="Arial"/>
            </a:endParaRPr>
          </a:p>
          <a:p>
            <a:pPr marL="607695" indent="-287655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608330" algn="l"/>
              </a:tabLst>
            </a:pPr>
            <a:r>
              <a:rPr sz="2400" spc="-25" dirty="0">
                <a:latin typeface="Arial"/>
                <a:cs typeface="Arial"/>
              </a:rPr>
              <a:t>Intercambio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95" dirty="0">
                <a:latin typeface="Arial"/>
                <a:cs typeface="Arial"/>
              </a:rPr>
              <a:t>cámara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frontal</a:t>
            </a:r>
            <a:endParaRPr sz="2400">
              <a:latin typeface="Arial"/>
              <a:cs typeface="Arial"/>
            </a:endParaRPr>
          </a:p>
          <a:p>
            <a:pPr marL="607695" indent="-287655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608330" algn="l"/>
              </a:tabLst>
            </a:pPr>
            <a:r>
              <a:rPr sz="2400" spc="-55" dirty="0">
                <a:latin typeface="Arial"/>
                <a:cs typeface="Arial"/>
              </a:rPr>
              <a:t>Atajos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25" dirty="0">
                <a:latin typeface="Arial"/>
                <a:cs typeface="Arial"/>
              </a:rPr>
              <a:t>teclado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virtual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195" y="705992"/>
            <a:ext cx="334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30" dirty="0">
                <a:latin typeface="Arial"/>
                <a:cs typeface="Arial"/>
              </a:rPr>
              <a:t>HONEYCOMB</a:t>
            </a:r>
            <a:r>
              <a:rPr sz="3600" b="1" spc="-290" dirty="0">
                <a:latin typeface="Arial"/>
                <a:cs typeface="Arial"/>
              </a:rPr>
              <a:t> </a:t>
            </a:r>
            <a:r>
              <a:rPr sz="3600" b="1" spc="-165" dirty="0">
                <a:latin typeface="Arial"/>
                <a:cs typeface="Arial"/>
              </a:rPr>
              <a:t>3.0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39" y="3052787"/>
            <a:ext cx="3028988" cy="2311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2396" y="2692653"/>
            <a:ext cx="5295265" cy="385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"/>
                <a:cs typeface="Arial"/>
              </a:rPr>
              <a:t>Se </a:t>
            </a:r>
            <a:r>
              <a:rPr sz="2400" spc="-90" dirty="0">
                <a:latin typeface="Arial"/>
                <a:cs typeface="Arial"/>
              </a:rPr>
              <a:t>lanza </a:t>
            </a:r>
            <a:r>
              <a:rPr sz="2400" spc="-75" dirty="0">
                <a:latin typeface="Arial"/>
                <a:cs typeface="Arial"/>
              </a:rPr>
              <a:t>al </a:t>
            </a:r>
            <a:r>
              <a:rPr sz="2400" spc="-55" dirty="0">
                <a:latin typeface="Arial"/>
                <a:cs typeface="Arial"/>
              </a:rPr>
              <a:t>mercado </a:t>
            </a:r>
            <a:r>
              <a:rPr sz="2400" spc="-45" dirty="0">
                <a:latin typeface="Arial"/>
                <a:cs typeface="Arial"/>
              </a:rPr>
              <a:t>el </a:t>
            </a:r>
            <a:r>
              <a:rPr sz="2400" spc="-229" dirty="0">
                <a:latin typeface="Arial"/>
                <a:cs typeface="Arial"/>
              </a:rPr>
              <a:t>22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5" dirty="0">
                <a:latin typeface="Arial"/>
                <a:cs typeface="Arial"/>
              </a:rPr>
              <a:t>febrero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del  </a:t>
            </a:r>
            <a:r>
              <a:rPr sz="2400" spc="-310" dirty="0">
                <a:latin typeface="Arial"/>
                <a:cs typeface="Arial"/>
              </a:rPr>
              <a:t>2011 </a:t>
            </a:r>
            <a:r>
              <a:rPr sz="2400" spc="-45" dirty="0">
                <a:latin typeface="Arial"/>
                <a:cs typeface="Arial"/>
              </a:rPr>
              <a:t>solo </a:t>
            </a:r>
            <a:r>
              <a:rPr sz="2400" spc="-70" dirty="0">
                <a:latin typeface="Arial"/>
                <a:cs typeface="Arial"/>
              </a:rPr>
              <a:t>para </a:t>
            </a:r>
            <a:r>
              <a:rPr sz="2400" spc="-15" dirty="0">
                <a:latin typeface="Arial"/>
                <a:cs typeface="Arial"/>
              </a:rPr>
              <a:t>tablets, </a:t>
            </a:r>
            <a:r>
              <a:rPr sz="2400" spc="-150" dirty="0">
                <a:latin typeface="Arial"/>
                <a:cs typeface="Arial"/>
              </a:rPr>
              <a:t>se </a:t>
            </a:r>
            <a:r>
              <a:rPr sz="2400" spc="-30" dirty="0">
                <a:latin typeface="Arial"/>
                <a:cs typeface="Arial"/>
              </a:rPr>
              <a:t>revelo </a:t>
            </a:r>
            <a:r>
              <a:rPr sz="2400" spc="-50" dirty="0">
                <a:latin typeface="Arial"/>
                <a:cs typeface="Arial"/>
              </a:rPr>
              <a:t>con el  </a:t>
            </a:r>
            <a:r>
              <a:rPr sz="2400" spc="20" dirty="0">
                <a:latin typeface="Arial"/>
                <a:cs typeface="Arial"/>
              </a:rPr>
              <a:t>Motorola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XOOM.</a:t>
            </a:r>
            <a:endParaRPr sz="2400">
              <a:latin typeface="Arial"/>
              <a:cs typeface="Arial"/>
            </a:endParaRPr>
          </a:p>
          <a:p>
            <a:pPr marR="2772410" algn="ctr">
              <a:lnSpc>
                <a:spcPct val="100000"/>
              </a:lnSpc>
              <a:spcBef>
                <a:spcPts val="1315"/>
              </a:spcBef>
            </a:pPr>
            <a:r>
              <a:rPr sz="2400" b="1" spc="-265" dirty="0">
                <a:latin typeface="Arial"/>
                <a:cs typeface="Arial"/>
              </a:rPr>
              <a:t>CARACTERISTICAS: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400" spc="-35" dirty="0">
                <a:latin typeface="Arial"/>
                <a:cs typeface="Arial"/>
              </a:rPr>
              <a:t>Soporte </a:t>
            </a:r>
            <a:r>
              <a:rPr sz="2400" spc="-60" dirty="0">
                <a:latin typeface="Arial"/>
                <a:cs typeface="Arial"/>
              </a:rPr>
              <a:t>de graficas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3D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400" spc="-120" dirty="0">
                <a:latin typeface="Arial"/>
                <a:cs typeface="Arial"/>
              </a:rPr>
              <a:t>Pestañas </a:t>
            </a:r>
            <a:r>
              <a:rPr sz="2400" spc="-75" dirty="0">
                <a:latin typeface="Arial"/>
                <a:cs typeface="Arial"/>
              </a:rPr>
              <a:t>en </a:t>
            </a:r>
            <a:r>
              <a:rPr sz="2400" spc="-70" dirty="0">
                <a:latin typeface="Arial"/>
                <a:cs typeface="Arial"/>
              </a:rPr>
              <a:t>navegación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Web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400" spc="-95" dirty="0">
                <a:latin typeface="Arial"/>
                <a:cs typeface="Arial"/>
              </a:rPr>
              <a:t>Rediseño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15" dirty="0">
                <a:latin typeface="Arial"/>
                <a:cs typeface="Arial"/>
              </a:rPr>
              <a:t>interface </a:t>
            </a:r>
            <a:r>
              <a:rPr sz="2400" spc="-65" dirty="0">
                <a:latin typeface="Arial"/>
                <a:cs typeface="Arial"/>
              </a:rPr>
              <a:t>de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usuario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400" spc="-60" dirty="0">
                <a:latin typeface="Arial"/>
                <a:cs typeface="Arial"/>
              </a:rPr>
              <a:t>Fotogalería </a:t>
            </a:r>
            <a:r>
              <a:rPr sz="2400" spc="-75" dirty="0">
                <a:latin typeface="Arial"/>
                <a:cs typeface="Arial"/>
              </a:rPr>
              <a:t>en </a:t>
            </a:r>
            <a:r>
              <a:rPr sz="2400" spc="-35" dirty="0">
                <a:latin typeface="Arial"/>
                <a:cs typeface="Arial"/>
              </a:rPr>
              <a:t>pantalla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completa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400" spc="-60" dirty="0">
                <a:latin typeface="Arial"/>
                <a:cs typeface="Arial"/>
              </a:rPr>
              <a:t>Videochat </a:t>
            </a:r>
            <a:r>
              <a:rPr sz="2400" spc="-50" dirty="0">
                <a:latin typeface="Arial"/>
                <a:cs typeface="Arial"/>
              </a:rPr>
              <a:t>con </a:t>
            </a:r>
            <a:r>
              <a:rPr sz="2400" spc="-80" dirty="0">
                <a:latin typeface="Arial"/>
                <a:cs typeface="Arial"/>
              </a:rPr>
              <a:t>Google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Talk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942" y="705992"/>
            <a:ext cx="521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75" dirty="0">
                <a:latin typeface="Arial"/>
                <a:cs typeface="Arial"/>
              </a:rPr>
              <a:t>ICE </a:t>
            </a:r>
            <a:r>
              <a:rPr sz="3600" b="1" spc="-365" dirty="0">
                <a:latin typeface="Arial"/>
                <a:cs typeface="Arial"/>
              </a:rPr>
              <a:t>CREAM </a:t>
            </a:r>
            <a:r>
              <a:rPr sz="3600" b="1" spc="-290" dirty="0">
                <a:latin typeface="Arial"/>
                <a:cs typeface="Arial"/>
              </a:rPr>
              <a:t>SANDWICH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spc="-85" dirty="0">
                <a:latin typeface="Arial"/>
                <a:cs typeface="Arial"/>
              </a:rPr>
              <a:t>4.0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2121" y="2722879"/>
            <a:ext cx="5176520" cy="373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"/>
                <a:cs typeface="Arial"/>
              </a:rPr>
              <a:t>Se </a:t>
            </a:r>
            <a:r>
              <a:rPr sz="2400" spc="-90" dirty="0">
                <a:latin typeface="Arial"/>
                <a:cs typeface="Arial"/>
              </a:rPr>
              <a:t>lanza </a:t>
            </a:r>
            <a:r>
              <a:rPr sz="2400" spc="-75" dirty="0">
                <a:latin typeface="Arial"/>
                <a:cs typeface="Arial"/>
              </a:rPr>
              <a:t>al </a:t>
            </a:r>
            <a:r>
              <a:rPr sz="2400" spc="-60" dirty="0">
                <a:latin typeface="Arial"/>
                <a:cs typeface="Arial"/>
              </a:rPr>
              <a:t>mercado </a:t>
            </a:r>
            <a:r>
              <a:rPr sz="2400" spc="-50" dirty="0">
                <a:latin typeface="Arial"/>
                <a:cs typeface="Arial"/>
              </a:rPr>
              <a:t>el </a:t>
            </a:r>
            <a:r>
              <a:rPr sz="2400" spc="-260" dirty="0">
                <a:latin typeface="Arial"/>
                <a:cs typeface="Arial"/>
              </a:rPr>
              <a:t>10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35" dirty="0">
                <a:latin typeface="Arial"/>
                <a:cs typeface="Arial"/>
              </a:rPr>
              <a:t>Octubre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del  </a:t>
            </a:r>
            <a:r>
              <a:rPr sz="2400" spc="-260" dirty="0">
                <a:latin typeface="Arial"/>
                <a:cs typeface="Arial"/>
              </a:rPr>
              <a:t>2011. </a:t>
            </a:r>
            <a:r>
              <a:rPr sz="2400" spc="-229" dirty="0">
                <a:latin typeface="Arial"/>
                <a:cs typeface="Arial"/>
              </a:rPr>
              <a:t>GALAXY </a:t>
            </a:r>
            <a:r>
              <a:rPr sz="2400" spc="-240" dirty="0">
                <a:latin typeface="Arial"/>
                <a:cs typeface="Arial"/>
              </a:rPr>
              <a:t>NEXUS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135" dirty="0">
                <a:latin typeface="Arial"/>
                <a:cs typeface="Arial"/>
              </a:rPr>
              <a:t>Samsung </a:t>
            </a:r>
            <a:r>
              <a:rPr sz="2400" spc="-150" dirty="0">
                <a:latin typeface="Arial"/>
                <a:cs typeface="Arial"/>
              </a:rPr>
              <a:t>es </a:t>
            </a:r>
            <a:r>
              <a:rPr sz="2400" spc="-50" dirty="0">
                <a:latin typeface="Arial"/>
                <a:cs typeface="Arial"/>
              </a:rPr>
              <a:t>el  </a:t>
            </a:r>
            <a:r>
              <a:rPr sz="2400" spc="-10" dirty="0">
                <a:latin typeface="Arial"/>
                <a:cs typeface="Arial"/>
              </a:rPr>
              <a:t>primer </a:t>
            </a:r>
            <a:r>
              <a:rPr sz="2400" spc="15" dirty="0">
                <a:latin typeface="Arial"/>
                <a:cs typeface="Arial"/>
              </a:rPr>
              <a:t>teléfono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con este </a:t>
            </a:r>
            <a:r>
              <a:rPr sz="2400" spc="-220" dirty="0">
                <a:latin typeface="Arial"/>
                <a:cs typeface="Arial"/>
              </a:rPr>
              <a:t>SO.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400" b="1" spc="-265" dirty="0">
                <a:latin typeface="Arial"/>
                <a:cs typeface="Arial"/>
              </a:rPr>
              <a:t>CARACTERISTICAS: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375285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375920" algn="l"/>
              </a:tabLst>
            </a:pPr>
            <a:r>
              <a:rPr sz="2400" spc="-95" dirty="0">
                <a:latin typeface="Arial"/>
                <a:cs typeface="Arial"/>
              </a:rPr>
              <a:t>Nueva </a:t>
            </a:r>
            <a:r>
              <a:rPr sz="2400" spc="-15" dirty="0">
                <a:latin typeface="Arial"/>
                <a:cs typeface="Arial"/>
              </a:rPr>
              <a:t>interface </a:t>
            </a:r>
            <a:r>
              <a:rPr sz="2400" spc="15" dirty="0">
                <a:latin typeface="Arial"/>
                <a:cs typeface="Arial"/>
              </a:rPr>
              <a:t>teléfono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– </a:t>
            </a:r>
            <a:r>
              <a:rPr sz="2400" spc="-70" dirty="0">
                <a:latin typeface="Arial"/>
                <a:cs typeface="Arial"/>
              </a:rPr>
              <a:t>Tablet</a:t>
            </a:r>
            <a:endParaRPr sz="2400">
              <a:latin typeface="Arial"/>
              <a:cs typeface="Arial"/>
            </a:endParaRPr>
          </a:p>
          <a:p>
            <a:pPr marL="3752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375920" algn="l"/>
              </a:tabLst>
            </a:pPr>
            <a:r>
              <a:rPr sz="2400" spc="-150" dirty="0">
                <a:latin typeface="Arial"/>
                <a:cs typeface="Arial"/>
              </a:rPr>
              <a:t>Cámara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panorámica</a:t>
            </a:r>
            <a:endParaRPr sz="2400">
              <a:latin typeface="Arial"/>
              <a:cs typeface="Arial"/>
            </a:endParaRPr>
          </a:p>
          <a:p>
            <a:pPr marL="3752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375920" algn="l"/>
              </a:tabLst>
            </a:pPr>
            <a:r>
              <a:rPr sz="2400" spc="-25" dirty="0">
                <a:latin typeface="Arial"/>
                <a:cs typeface="Arial"/>
              </a:rPr>
              <a:t>Software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25" dirty="0">
                <a:latin typeface="Arial"/>
                <a:cs typeface="Arial"/>
              </a:rPr>
              <a:t>reconocimiento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facial</a:t>
            </a:r>
            <a:endParaRPr sz="2400">
              <a:latin typeface="Arial"/>
              <a:cs typeface="Arial"/>
            </a:endParaRPr>
          </a:p>
          <a:p>
            <a:pPr marL="3752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375920" algn="l"/>
              </a:tabLst>
            </a:pPr>
            <a:r>
              <a:rPr sz="2400" spc="-105" dirty="0">
                <a:latin typeface="Arial"/>
                <a:cs typeface="Arial"/>
              </a:rPr>
              <a:t>Rentas </a:t>
            </a:r>
            <a:r>
              <a:rPr sz="2400" spc="-65" dirty="0">
                <a:latin typeface="Arial"/>
                <a:cs typeface="Arial"/>
              </a:rPr>
              <a:t>de </a:t>
            </a:r>
            <a:r>
              <a:rPr sz="2400" spc="-85" dirty="0">
                <a:latin typeface="Arial"/>
                <a:cs typeface="Arial"/>
              </a:rPr>
              <a:t>películas </a:t>
            </a:r>
            <a:r>
              <a:rPr sz="2400" spc="-75" dirty="0">
                <a:latin typeface="Arial"/>
                <a:cs typeface="Arial"/>
              </a:rPr>
              <a:t>en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Google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866" y="3013417"/>
            <a:ext cx="2666707" cy="2150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2412492"/>
            <a:ext cx="2417445" cy="3360420"/>
            <a:chOff x="112776" y="2412492"/>
            <a:chExt cx="2417445" cy="3360420"/>
          </a:xfrm>
        </p:grpSpPr>
        <p:sp>
          <p:nvSpPr>
            <p:cNvPr id="3" name="object 3"/>
            <p:cNvSpPr/>
            <p:nvPr/>
          </p:nvSpPr>
          <p:spPr>
            <a:xfrm>
              <a:off x="112776" y="2412492"/>
              <a:ext cx="2161032" cy="19430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9100" y="4261104"/>
              <a:ext cx="2110740" cy="1511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95041" y="691718"/>
            <a:ext cx="3246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65" dirty="0">
                <a:latin typeface="Arial"/>
                <a:cs typeface="Arial"/>
              </a:rPr>
              <a:t>ANDROID</a:t>
            </a:r>
            <a:r>
              <a:rPr sz="3600" b="1" spc="-295" dirty="0">
                <a:latin typeface="Arial"/>
                <a:cs typeface="Arial"/>
              </a:rPr>
              <a:t> </a:t>
            </a:r>
            <a:r>
              <a:rPr sz="3600" b="1" spc="-350" dirty="0">
                <a:latin typeface="Arial"/>
                <a:cs typeface="Arial"/>
              </a:rPr>
              <a:t>WEAR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9285" marR="57150" indent="-550545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Lo </a:t>
            </a:r>
            <a:r>
              <a:rPr spc="20" dirty="0"/>
              <a:t>ultimo </a:t>
            </a:r>
            <a:r>
              <a:rPr spc="-75" dirty="0"/>
              <a:t>en </a:t>
            </a:r>
            <a:r>
              <a:rPr spc="-30" dirty="0"/>
              <a:t>Android,</a:t>
            </a:r>
            <a:r>
              <a:rPr spc="-515" dirty="0"/>
              <a:t> </a:t>
            </a:r>
            <a:r>
              <a:rPr spc="-245" dirty="0"/>
              <a:t>Se </a:t>
            </a:r>
            <a:r>
              <a:rPr spc="-90" dirty="0"/>
              <a:t>lanza </a:t>
            </a:r>
            <a:r>
              <a:rPr spc="-75" dirty="0"/>
              <a:t>al </a:t>
            </a:r>
            <a:r>
              <a:rPr spc="-60" dirty="0"/>
              <a:t>mercado  </a:t>
            </a:r>
            <a:r>
              <a:rPr spc="-75" dirty="0"/>
              <a:t>en </a:t>
            </a:r>
            <a:r>
              <a:rPr spc="-65" dirty="0"/>
              <a:t>Junio </a:t>
            </a:r>
            <a:r>
              <a:rPr spc="-40" dirty="0"/>
              <a:t>del </a:t>
            </a:r>
            <a:r>
              <a:rPr spc="-175" dirty="0"/>
              <a:t>2014. </a:t>
            </a:r>
            <a:r>
              <a:rPr spc="-55" dirty="0"/>
              <a:t>Ahora </a:t>
            </a:r>
            <a:r>
              <a:rPr spc="-75" dirty="0"/>
              <a:t>en</a:t>
            </a:r>
            <a:r>
              <a:rPr spc="-465" dirty="0"/>
              <a:t> </a:t>
            </a:r>
            <a:r>
              <a:rPr spc="-75" dirty="0"/>
              <a:t>Reloj.</a:t>
            </a:r>
          </a:p>
          <a:p>
            <a:pPr marL="2111375">
              <a:lnSpc>
                <a:spcPct val="100000"/>
              </a:lnSpc>
              <a:spcBef>
                <a:spcPts val="1735"/>
              </a:spcBef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 marL="2098675"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239776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399030" algn="l"/>
              </a:tabLst>
            </a:pPr>
            <a:r>
              <a:rPr sz="2000" spc="-285" dirty="0"/>
              <a:t>GPS</a:t>
            </a:r>
            <a:r>
              <a:rPr sz="2000" spc="-135" dirty="0"/>
              <a:t> </a:t>
            </a:r>
            <a:r>
              <a:rPr sz="2000" spc="-10" dirty="0"/>
              <a:t>integrado</a:t>
            </a:r>
            <a:endParaRPr sz="2000"/>
          </a:p>
          <a:p>
            <a:pPr marL="2397760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2399030" algn="l"/>
              </a:tabLst>
            </a:pPr>
            <a:r>
              <a:rPr sz="2000" spc="-45" dirty="0"/>
              <a:t>4 </a:t>
            </a:r>
            <a:r>
              <a:rPr sz="2000" spc="-240" dirty="0"/>
              <a:t>GB </a:t>
            </a:r>
            <a:r>
              <a:rPr sz="2000" spc="-50" dirty="0"/>
              <a:t>de </a:t>
            </a:r>
            <a:r>
              <a:rPr sz="2000" spc="-45" dirty="0"/>
              <a:t>almacenamiento</a:t>
            </a:r>
            <a:r>
              <a:rPr sz="2000" spc="-185" dirty="0"/>
              <a:t> </a:t>
            </a:r>
            <a:r>
              <a:rPr sz="2000" spc="5" dirty="0"/>
              <a:t>interno</a:t>
            </a:r>
            <a:endParaRPr sz="2000"/>
          </a:p>
          <a:p>
            <a:pPr marL="239776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399030" algn="l"/>
              </a:tabLst>
            </a:pPr>
            <a:r>
              <a:rPr sz="2000" spc="-200" dirty="0"/>
              <a:t>Se </a:t>
            </a:r>
            <a:r>
              <a:rPr sz="2000" spc="-70" dirty="0"/>
              <a:t>carga </a:t>
            </a:r>
            <a:r>
              <a:rPr sz="2000" spc="-130" dirty="0"/>
              <a:t>a </a:t>
            </a:r>
            <a:r>
              <a:rPr sz="2000" spc="-35" dirty="0"/>
              <a:t>través </a:t>
            </a:r>
            <a:r>
              <a:rPr sz="2000" spc="-50" dirty="0"/>
              <a:t>de </a:t>
            </a:r>
            <a:r>
              <a:rPr sz="2000" spc="-40" dirty="0"/>
              <a:t>un </a:t>
            </a:r>
            <a:r>
              <a:rPr sz="2000" spc="15" dirty="0"/>
              <a:t>puerto</a:t>
            </a:r>
            <a:r>
              <a:rPr sz="2000" spc="-345" dirty="0"/>
              <a:t> </a:t>
            </a:r>
            <a:r>
              <a:rPr sz="2000" spc="-190" dirty="0"/>
              <a:t>USB</a:t>
            </a:r>
            <a:endParaRPr sz="2000"/>
          </a:p>
          <a:p>
            <a:pPr marL="239776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399030" algn="l"/>
              </a:tabLst>
            </a:pPr>
            <a:r>
              <a:rPr sz="2000" spc="-60" dirty="0"/>
              <a:t>Resistente al </a:t>
            </a:r>
            <a:r>
              <a:rPr sz="2000" spc="-85" dirty="0"/>
              <a:t>agua </a:t>
            </a:r>
            <a:r>
              <a:rPr sz="2000" spc="-70" dirty="0"/>
              <a:t>y </a:t>
            </a:r>
            <a:r>
              <a:rPr sz="2000" spc="-60" dirty="0"/>
              <a:t>al</a:t>
            </a:r>
            <a:r>
              <a:rPr sz="2000" spc="-340" dirty="0"/>
              <a:t> </a:t>
            </a:r>
            <a:r>
              <a:rPr sz="2000" spc="-15" dirty="0"/>
              <a:t>polvo.</a:t>
            </a:r>
            <a:endParaRPr sz="2000"/>
          </a:p>
          <a:p>
            <a:pPr marL="239776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399030" algn="l"/>
              </a:tabLst>
            </a:pPr>
            <a:r>
              <a:rPr sz="2000" spc="-95" dirty="0"/>
              <a:t>Acceso </a:t>
            </a:r>
            <a:r>
              <a:rPr sz="2000" spc="-130" dirty="0"/>
              <a:t>a </a:t>
            </a:r>
            <a:r>
              <a:rPr sz="2000" spc="-95" dirty="0"/>
              <a:t>E-mail, </a:t>
            </a:r>
            <a:r>
              <a:rPr sz="2000" spc="-65" dirty="0"/>
              <a:t>Mensajería, </a:t>
            </a:r>
            <a:r>
              <a:rPr sz="2000" spc="-70" dirty="0"/>
              <a:t>y </a:t>
            </a:r>
            <a:r>
              <a:rPr sz="2000" spc="-20" dirty="0"/>
              <a:t>gestión</a:t>
            </a:r>
            <a:r>
              <a:rPr sz="2000" spc="-430" dirty="0"/>
              <a:t> </a:t>
            </a:r>
            <a:r>
              <a:rPr sz="2000" spc="-50" dirty="0"/>
              <a:t>de </a:t>
            </a:r>
            <a:r>
              <a:rPr sz="2000" spc="-70" dirty="0"/>
              <a:t>llamadas</a:t>
            </a:r>
            <a:endParaRPr sz="2000"/>
          </a:p>
          <a:p>
            <a:pPr marL="2397760">
              <a:lnSpc>
                <a:spcPct val="100000"/>
              </a:lnSpc>
            </a:pPr>
            <a:r>
              <a:rPr sz="2000" spc="-25" dirty="0"/>
              <a:t>entrantes.</a:t>
            </a:r>
            <a:endParaRPr sz="2000"/>
          </a:p>
          <a:p>
            <a:pPr marL="2397760" marR="508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399030" algn="l"/>
              </a:tabLst>
            </a:pPr>
            <a:r>
              <a:rPr sz="2000" spc="-40" dirty="0"/>
              <a:t>Controla</a:t>
            </a:r>
            <a:r>
              <a:rPr sz="2000" spc="-120" dirty="0"/>
              <a:t> </a:t>
            </a:r>
            <a:r>
              <a:rPr sz="2000" spc="-60" dirty="0"/>
              <a:t>la</a:t>
            </a:r>
            <a:r>
              <a:rPr sz="2000" spc="-114" dirty="0"/>
              <a:t> </a:t>
            </a:r>
            <a:r>
              <a:rPr sz="2000" spc="-35" dirty="0"/>
              <a:t>actividad</a:t>
            </a:r>
            <a:r>
              <a:rPr sz="2000" spc="-114" dirty="0"/>
              <a:t> </a:t>
            </a:r>
            <a:r>
              <a:rPr sz="2000" spc="-45" dirty="0"/>
              <a:t>diaria</a:t>
            </a:r>
            <a:r>
              <a:rPr sz="2000" spc="-105" dirty="0"/>
              <a:t> </a:t>
            </a:r>
            <a:r>
              <a:rPr sz="2000" spc="40" dirty="0"/>
              <a:t>(</a:t>
            </a:r>
            <a:r>
              <a:rPr sz="2000" spc="-125" dirty="0"/>
              <a:t> </a:t>
            </a:r>
            <a:r>
              <a:rPr sz="2000" spc="-85" dirty="0"/>
              <a:t>pasos,</a:t>
            </a:r>
            <a:r>
              <a:rPr sz="2000" spc="-135" dirty="0"/>
              <a:t> </a:t>
            </a:r>
            <a:r>
              <a:rPr sz="2000" spc="-75" dirty="0"/>
              <a:t>calorías,</a:t>
            </a:r>
            <a:r>
              <a:rPr sz="2000" spc="-110" dirty="0"/>
              <a:t> </a:t>
            </a:r>
            <a:r>
              <a:rPr sz="2000" spc="-50" dirty="0"/>
              <a:t>distancia  </a:t>
            </a:r>
            <a:r>
              <a:rPr sz="2000" spc="-20" dirty="0"/>
              <a:t>recorrida)</a:t>
            </a:r>
            <a:r>
              <a:rPr sz="2000" spc="-125" dirty="0"/>
              <a:t> </a:t>
            </a:r>
            <a:r>
              <a:rPr sz="2000" spc="-55" dirty="0"/>
              <a:t>.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7004" y="688670"/>
            <a:ext cx="3526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35" dirty="0">
                <a:latin typeface="Arial"/>
                <a:cs typeface="Arial"/>
              </a:rPr>
              <a:t>ANDROID</a:t>
            </a:r>
            <a:r>
              <a:rPr sz="3200" b="1" spc="-254" dirty="0">
                <a:latin typeface="Arial"/>
                <a:cs typeface="Arial"/>
              </a:rPr>
              <a:t> </a:t>
            </a:r>
            <a:r>
              <a:rPr sz="3200" b="1" spc="-310" dirty="0">
                <a:latin typeface="Arial"/>
                <a:cs typeface="Arial"/>
              </a:rPr>
              <a:t>LOLLIPOP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8884" y="2509774"/>
            <a:ext cx="43154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latin typeface="Arial"/>
                <a:cs typeface="Arial"/>
              </a:rPr>
              <a:t>Lo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ultimo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en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Android,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El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4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febrero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de  </a:t>
            </a:r>
            <a:r>
              <a:rPr sz="2000" spc="-160" dirty="0">
                <a:latin typeface="Arial"/>
                <a:cs typeface="Arial"/>
              </a:rPr>
              <a:t>2015, </a:t>
            </a:r>
            <a:r>
              <a:rPr sz="2000" spc="-70" dirty="0">
                <a:latin typeface="Arial"/>
                <a:cs typeface="Arial"/>
              </a:rPr>
              <a:t>Google </a:t>
            </a:r>
            <a:r>
              <a:rPr sz="2000" spc="-25" dirty="0">
                <a:latin typeface="Arial"/>
                <a:cs typeface="Arial"/>
              </a:rPr>
              <a:t>reveló </a:t>
            </a:r>
            <a:r>
              <a:rPr sz="2000" b="1" spc="-105" dirty="0">
                <a:latin typeface="Arial"/>
                <a:cs typeface="Arial"/>
              </a:rPr>
              <a:t>Android </a:t>
            </a:r>
            <a:r>
              <a:rPr sz="2000" b="1" spc="-225" dirty="0">
                <a:latin typeface="Arial"/>
                <a:cs typeface="Arial"/>
              </a:rPr>
              <a:t>5.1</a:t>
            </a:r>
            <a:r>
              <a:rPr sz="2000" b="1" spc="-295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Lollipop  </a:t>
            </a:r>
            <a:r>
              <a:rPr sz="2000" b="1" spc="-155" dirty="0">
                <a:latin typeface="Arial"/>
                <a:cs typeface="Arial"/>
              </a:rPr>
              <a:t>con </a:t>
            </a:r>
            <a:r>
              <a:rPr sz="2000" b="1" spc="-85" dirty="0">
                <a:latin typeface="Arial"/>
                <a:cs typeface="Arial"/>
              </a:rPr>
              <a:t>la </a:t>
            </a:r>
            <a:r>
              <a:rPr sz="2000" b="1" spc="-110" dirty="0">
                <a:latin typeface="Arial"/>
                <a:cs typeface="Arial"/>
              </a:rPr>
              <a:t>presentación </a:t>
            </a:r>
            <a:r>
              <a:rPr sz="2000" b="1" spc="-105" dirty="0">
                <a:latin typeface="Arial"/>
                <a:cs typeface="Arial"/>
              </a:rPr>
              <a:t>de </a:t>
            </a:r>
            <a:r>
              <a:rPr sz="2000" b="1" spc="-165" dirty="0">
                <a:latin typeface="Arial"/>
                <a:cs typeface="Arial"/>
              </a:rPr>
              <a:t>unos </a:t>
            </a:r>
            <a:r>
              <a:rPr sz="2000" b="1" spc="-145" dirty="0">
                <a:latin typeface="Arial"/>
                <a:cs typeface="Arial"/>
              </a:rPr>
              <a:t>nuevos  </a:t>
            </a:r>
            <a:r>
              <a:rPr sz="2000" b="1" spc="-120" dirty="0">
                <a:latin typeface="Arial"/>
                <a:cs typeface="Arial"/>
              </a:rPr>
              <a:t>celulares </a:t>
            </a:r>
            <a:r>
              <a:rPr sz="2000" b="1" spc="-105" dirty="0">
                <a:latin typeface="Arial"/>
                <a:cs typeface="Arial"/>
              </a:rPr>
              <a:t>Android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One.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507" y="3833621"/>
            <a:ext cx="626491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354330" algn="l"/>
              </a:tabLst>
            </a:pPr>
            <a:r>
              <a:rPr sz="2000" spc="-20" dirty="0">
                <a:latin typeface="Arial"/>
                <a:cs typeface="Arial"/>
              </a:rPr>
              <a:t>Mayor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duración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Batería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(Proyecto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Volta)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15" dirty="0">
                <a:latin typeface="Arial"/>
                <a:cs typeface="Arial"/>
              </a:rPr>
              <a:t>función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llamada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Android</a:t>
            </a:r>
            <a:r>
              <a:rPr sz="2000" i="1" spc="-200" dirty="0">
                <a:latin typeface="Trebuchet MS"/>
                <a:cs typeface="Trebuchet MS"/>
              </a:rPr>
              <a:t> </a:t>
            </a:r>
            <a:r>
              <a:rPr sz="2000" i="1" spc="-70" dirty="0">
                <a:latin typeface="Trebuchet MS"/>
                <a:cs typeface="Trebuchet MS"/>
              </a:rPr>
              <a:t>Smart</a:t>
            </a:r>
            <a:r>
              <a:rPr sz="2000" i="1" spc="-204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Lock</a:t>
            </a:r>
            <a:r>
              <a:rPr sz="2000" spc="-60" dirty="0">
                <a:latin typeface="Arial"/>
                <a:cs typeface="Arial"/>
              </a:rPr>
              <a:t>,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una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función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que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te  </a:t>
            </a:r>
            <a:r>
              <a:rPr sz="2000" dirty="0">
                <a:latin typeface="Arial"/>
                <a:cs typeface="Arial"/>
              </a:rPr>
              <a:t>permite </a:t>
            </a:r>
            <a:r>
              <a:rPr sz="2000" spc="-45" dirty="0">
                <a:latin typeface="Arial"/>
                <a:cs typeface="Arial"/>
              </a:rPr>
              <a:t>emparejar </a:t>
            </a:r>
            <a:r>
              <a:rPr sz="2000" spc="60" dirty="0">
                <a:latin typeface="Arial"/>
                <a:cs typeface="Arial"/>
              </a:rPr>
              <a:t>tu </a:t>
            </a:r>
            <a:r>
              <a:rPr sz="2000" spc="10" dirty="0">
                <a:latin typeface="Arial"/>
                <a:cs typeface="Arial"/>
              </a:rPr>
              <a:t>teléfono </a:t>
            </a:r>
            <a:r>
              <a:rPr sz="2000" spc="5" dirty="0">
                <a:latin typeface="Arial"/>
                <a:cs typeface="Arial"/>
              </a:rPr>
              <a:t>o </a:t>
            </a:r>
            <a:r>
              <a:rPr sz="2000" dirty="0">
                <a:latin typeface="Arial"/>
                <a:cs typeface="Arial"/>
              </a:rPr>
              <a:t>tableta </a:t>
            </a:r>
            <a:r>
              <a:rPr sz="2000" spc="-45" dirty="0">
                <a:latin typeface="Arial"/>
                <a:cs typeface="Arial"/>
              </a:rPr>
              <a:t>con </a:t>
            </a:r>
            <a:r>
              <a:rPr sz="2000" spc="-40" dirty="0">
                <a:latin typeface="Arial"/>
                <a:cs typeface="Arial"/>
              </a:rPr>
              <a:t>un </a:t>
            </a:r>
            <a:r>
              <a:rPr sz="2000" spc="-10" dirty="0">
                <a:latin typeface="Arial"/>
                <a:cs typeface="Arial"/>
              </a:rPr>
              <a:t>reloj  </a:t>
            </a:r>
            <a:r>
              <a:rPr sz="2000" spc="-5" dirty="0">
                <a:latin typeface="Arial"/>
                <a:cs typeface="Arial"/>
              </a:rPr>
              <a:t>inteligente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hasta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con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un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auto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45" dirty="0">
                <a:latin typeface="Arial"/>
                <a:cs typeface="Arial"/>
              </a:rPr>
              <a:t>comando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voz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"</a:t>
            </a:r>
            <a:r>
              <a:rPr sz="2000" i="1" spc="25" dirty="0">
                <a:latin typeface="Trebuchet MS"/>
                <a:cs typeface="Trebuchet MS"/>
              </a:rPr>
              <a:t>OK</a:t>
            </a:r>
            <a:r>
              <a:rPr sz="2000" i="1" spc="-195" dirty="0">
                <a:latin typeface="Trebuchet MS"/>
                <a:cs typeface="Trebuchet MS"/>
              </a:rPr>
              <a:t> </a:t>
            </a:r>
            <a:r>
              <a:rPr sz="2000" i="1" spc="-55" dirty="0">
                <a:latin typeface="Trebuchet MS"/>
                <a:cs typeface="Trebuchet MS"/>
              </a:rPr>
              <a:t>Google</a:t>
            </a:r>
            <a:r>
              <a:rPr sz="2000" spc="-55" dirty="0">
                <a:latin typeface="Arial"/>
                <a:cs typeface="Arial"/>
              </a:rPr>
              <a:t>"</a:t>
            </a:r>
            <a:endParaRPr sz="2000">
              <a:latin typeface="Arial"/>
              <a:cs typeface="Arial"/>
            </a:endParaRPr>
          </a:p>
          <a:p>
            <a:pPr marL="299085" marR="33020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80" dirty="0">
                <a:latin typeface="Arial"/>
                <a:cs typeface="Arial"/>
              </a:rPr>
              <a:t>Funciones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fotografía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profesional,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control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del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sensor,  </a:t>
            </a:r>
            <a:r>
              <a:rPr sz="2000" spc="-5" dirty="0">
                <a:latin typeface="Arial"/>
                <a:cs typeface="Arial"/>
              </a:rPr>
              <a:t>lente </a:t>
            </a:r>
            <a:r>
              <a:rPr sz="2000" spc="-70" dirty="0">
                <a:latin typeface="Arial"/>
                <a:cs typeface="Arial"/>
              </a:rPr>
              <a:t>y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flash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532" y="1915667"/>
            <a:ext cx="2520696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889" y="756869"/>
            <a:ext cx="5755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434" dirty="0">
                <a:latin typeface="Arial"/>
                <a:cs typeface="Arial"/>
              </a:rPr>
              <a:t>FUTURO </a:t>
            </a:r>
            <a:r>
              <a:rPr sz="4800" b="1" spc="-525" dirty="0">
                <a:latin typeface="Arial"/>
                <a:cs typeface="Arial"/>
              </a:rPr>
              <a:t>DE</a:t>
            </a:r>
            <a:r>
              <a:rPr sz="4800" b="1" spc="-195" dirty="0">
                <a:latin typeface="Arial"/>
                <a:cs typeface="Arial"/>
              </a:rPr>
              <a:t> </a:t>
            </a:r>
            <a:r>
              <a:rPr sz="4800" b="1" spc="-350" dirty="0">
                <a:latin typeface="Arial"/>
                <a:cs typeface="Arial"/>
              </a:rPr>
              <a:t>ANDROID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6251854"/>
            <a:ext cx="8510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Android </a:t>
            </a:r>
            <a:r>
              <a:rPr sz="2400" spc="-35" dirty="0">
                <a:latin typeface="Arial"/>
                <a:cs typeface="Arial"/>
              </a:rPr>
              <a:t>actualmente </a:t>
            </a:r>
            <a:r>
              <a:rPr sz="2400" spc="-65" dirty="0">
                <a:latin typeface="Arial"/>
                <a:cs typeface="Arial"/>
              </a:rPr>
              <a:t>ocupa </a:t>
            </a:r>
            <a:r>
              <a:rPr sz="2400" spc="-50" dirty="0">
                <a:latin typeface="Arial"/>
                <a:cs typeface="Arial"/>
              </a:rPr>
              <a:t>el </a:t>
            </a:r>
            <a:r>
              <a:rPr sz="2400" spc="-375" dirty="0">
                <a:latin typeface="Arial"/>
                <a:cs typeface="Arial"/>
              </a:rPr>
              <a:t>50% </a:t>
            </a:r>
            <a:r>
              <a:rPr sz="2400" spc="-40" dirty="0">
                <a:latin typeface="Arial"/>
                <a:cs typeface="Arial"/>
              </a:rPr>
              <a:t>del </a:t>
            </a:r>
            <a:r>
              <a:rPr sz="2400" spc="-55" dirty="0">
                <a:latin typeface="Arial"/>
                <a:cs typeface="Arial"/>
              </a:rPr>
              <a:t>mercado </a:t>
            </a:r>
            <a:r>
              <a:rPr sz="2400" spc="-16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un </a:t>
            </a:r>
            <a:r>
              <a:rPr sz="2400" spc="-440" dirty="0">
                <a:latin typeface="Arial"/>
                <a:cs typeface="Arial"/>
              </a:rPr>
              <a:t>25% </a:t>
            </a:r>
            <a:r>
              <a:rPr sz="2400" spc="-65" dirty="0">
                <a:latin typeface="Arial"/>
                <a:cs typeface="Arial"/>
              </a:rPr>
              <a:t>de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Apple.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304" y="2499360"/>
            <a:ext cx="4942332" cy="3738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552" y="1917192"/>
            <a:ext cx="1600199" cy="1708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2FD2F-CE2B-4FF1-96C7-532B8226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88" y="299242"/>
            <a:ext cx="7620000" cy="1019811"/>
          </a:xfrm>
        </p:spPr>
        <p:txBody>
          <a:bodyPr/>
          <a:lstStyle/>
          <a:p>
            <a:r>
              <a:rPr lang="es-MX" b="0" i="0" dirty="0">
                <a:effectLst/>
                <a:latin typeface="Roboto" panose="02000000000000000000" pitchFamily="2" charset="0"/>
              </a:rPr>
              <a:t>La increíble evolución de los celulares</a:t>
            </a:r>
            <a:br>
              <a:rPr lang="es-MX" b="0" i="0" dirty="0"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9A139-80AD-4096-AEBB-6DB69102E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66" y="2566796"/>
            <a:ext cx="8071866" cy="738664"/>
          </a:xfrm>
        </p:spPr>
        <p:txBody>
          <a:bodyPr/>
          <a:lstStyle/>
          <a:p>
            <a:r>
              <a:rPr lang="es-MX" dirty="0"/>
              <a:t>https://www.youtube.com/watch?v=SXJ5wXVxuRc&amp;ab_channel=Badabun</a:t>
            </a:r>
          </a:p>
        </p:txBody>
      </p:sp>
    </p:spTree>
    <p:extLst>
      <p:ext uri="{BB962C8B-B14F-4D97-AF65-F5344CB8AC3E}">
        <p14:creationId xmlns:p14="http://schemas.microsoft.com/office/powerpoint/2010/main" val="985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2468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9F178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9F17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881" y="2134057"/>
            <a:ext cx="708914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325" dirty="0">
                <a:solidFill>
                  <a:srgbClr val="000000"/>
                </a:solidFill>
              </a:rPr>
              <a:t>En</a:t>
            </a:r>
            <a:r>
              <a:rPr sz="4000" spc="-250" dirty="0">
                <a:solidFill>
                  <a:srgbClr val="000000"/>
                </a:solidFill>
              </a:rPr>
              <a:t> </a:t>
            </a:r>
            <a:r>
              <a:rPr sz="4000" spc="-75" dirty="0">
                <a:solidFill>
                  <a:srgbClr val="000000"/>
                </a:solidFill>
              </a:rPr>
              <a:t>un</a:t>
            </a:r>
            <a:r>
              <a:rPr sz="4000" spc="-260" dirty="0">
                <a:solidFill>
                  <a:srgbClr val="000000"/>
                </a:solidFill>
              </a:rPr>
              <a:t> </a:t>
            </a:r>
            <a:r>
              <a:rPr sz="4000" spc="80" dirty="0">
                <a:solidFill>
                  <a:srgbClr val="000000"/>
                </a:solidFill>
              </a:rPr>
              <a:t>futuro</a:t>
            </a:r>
            <a:r>
              <a:rPr sz="4000" spc="-270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no</a:t>
            </a:r>
            <a:r>
              <a:rPr sz="4000" spc="-26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muy</a:t>
            </a:r>
            <a:r>
              <a:rPr sz="4000" spc="-250" dirty="0">
                <a:solidFill>
                  <a:srgbClr val="000000"/>
                </a:solidFill>
              </a:rPr>
              <a:t> </a:t>
            </a:r>
            <a:r>
              <a:rPr sz="4000" spc="-80" dirty="0">
                <a:solidFill>
                  <a:srgbClr val="000000"/>
                </a:solidFill>
              </a:rPr>
              <a:t>lejano</a:t>
            </a:r>
            <a:r>
              <a:rPr sz="4000" spc="-254" dirty="0">
                <a:solidFill>
                  <a:srgbClr val="000000"/>
                </a:solidFill>
              </a:rPr>
              <a:t> </a:t>
            </a:r>
            <a:r>
              <a:rPr sz="4000" spc="-150" dirty="0">
                <a:solidFill>
                  <a:srgbClr val="000000"/>
                </a:solidFill>
              </a:rPr>
              <a:t>serán  </a:t>
            </a:r>
            <a:r>
              <a:rPr sz="4000" spc="-220" dirty="0">
                <a:solidFill>
                  <a:srgbClr val="000000"/>
                </a:solidFill>
              </a:rPr>
              <a:t>mas </a:t>
            </a:r>
            <a:r>
              <a:rPr sz="4000" spc="-100" dirty="0">
                <a:solidFill>
                  <a:srgbClr val="000000"/>
                </a:solidFill>
              </a:rPr>
              <a:t>los </a:t>
            </a:r>
            <a:r>
              <a:rPr sz="4000" spc="-70" dirty="0">
                <a:solidFill>
                  <a:srgbClr val="000000"/>
                </a:solidFill>
              </a:rPr>
              <a:t>dispositivos </a:t>
            </a:r>
            <a:r>
              <a:rPr sz="4000" spc="-85" dirty="0">
                <a:solidFill>
                  <a:srgbClr val="000000"/>
                </a:solidFill>
              </a:rPr>
              <a:t>con  </a:t>
            </a:r>
            <a:r>
              <a:rPr sz="4000" spc="-145" dirty="0">
                <a:solidFill>
                  <a:srgbClr val="000000"/>
                </a:solidFill>
              </a:rPr>
              <a:t>capacidad </a:t>
            </a:r>
            <a:r>
              <a:rPr sz="4000" spc="-105" dirty="0">
                <a:solidFill>
                  <a:srgbClr val="000000"/>
                </a:solidFill>
              </a:rPr>
              <a:t>de </a:t>
            </a:r>
            <a:r>
              <a:rPr sz="4000" spc="-15" dirty="0">
                <a:solidFill>
                  <a:srgbClr val="000000"/>
                </a:solidFill>
              </a:rPr>
              <a:t>soportar </a:t>
            </a:r>
            <a:r>
              <a:rPr sz="4000" spc="-40" dirty="0">
                <a:solidFill>
                  <a:srgbClr val="000000"/>
                </a:solidFill>
              </a:rPr>
              <a:t>Android  </a:t>
            </a:r>
            <a:r>
              <a:rPr sz="4000" spc="-95" dirty="0">
                <a:solidFill>
                  <a:srgbClr val="000000"/>
                </a:solidFill>
              </a:rPr>
              <a:t>que </a:t>
            </a:r>
            <a:r>
              <a:rPr sz="4000" spc="-110" dirty="0">
                <a:solidFill>
                  <a:srgbClr val="000000"/>
                </a:solidFill>
              </a:rPr>
              <a:t>aquellos </a:t>
            </a:r>
            <a:r>
              <a:rPr sz="4000" spc="-95" dirty="0">
                <a:solidFill>
                  <a:srgbClr val="000000"/>
                </a:solidFill>
              </a:rPr>
              <a:t>que </a:t>
            </a:r>
            <a:r>
              <a:rPr sz="4000" spc="-45" dirty="0">
                <a:solidFill>
                  <a:srgbClr val="000000"/>
                </a:solidFill>
              </a:rPr>
              <a:t>corren  </a:t>
            </a:r>
            <a:r>
              <a:rPr sz="4000" spc="-85" dirty="0">
                <a:solidFill>
                  <a:srgbClr val="000000"/>
                </a:solidFill>
              </a:rPr>
              <a:t>cualquier </a:t>
            </a:r>
            <a:r>
              <a:rPr sz="4000" spc="105" dirty="0">
                <a:solidFill>
                  <a:srgbClr val="000000"/>
                </a:solidFill>
              </a:rPr>
              <a:t>otro</a:t>
            </a:r>
            <a:r>
              <a:rPr sz="4000" spc="-395" dirty="0">
                <a:solidFill>
                  <a:srgbClr val="000000"/>
                </a:solidFill>
              </a:rPr>
              <a:t> </a:t>
            </a:r>
            <a:r>
              <a:rPr sz="4000" spc="-365" dirty="0">
                <a:solidFill>
                  <a:srgbClr val="000000"/>
                </a:solidFill>
              </a:rPr>
              <a:t>SO.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6588252" y="3995928"/>
            <a:ext cx="1871472" cy="261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2781300"/>
            <a:chOff x="211836" y="228600"/>
            <a:chExt cx="8723630" cy="2781300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2468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1824227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6"/>
                  </a:lnTo>
                  <a:lnTo>
                    <a:pt x="2626360" y="42418"/>
                  </a:lnTo>
                  <a:lnTo>
                    <a:pt x="2371216" y="91567"/>
                  </a:lnTo>
                  <a:lnTo>
                    <a:pt x="2103246" y="149606"/>
                  </a:lnTo>
                  <a:lnTo>
                    <a:pt x="1822449" y="216662"/>
                  </a:lnTo>
                  <a:lnTo>
                    <a:pt x="1565147" y="281432"/>
                  </a:lnTo>
                  <a:lnTo>
                    <a:pt x="842137" y="444500"/>
                  </a:lnTo>
                  <a:lnTo>
                    <a:pt x="621029" y="489204"/>
                  </a:lnTo>
                  <a:lnTo>
                    <a:pt x="199897" y="567309"/>
                  </a:lnTo>
                  <a:lnTo>
                    <a:pt x="0" y="600837"/>
                  </a:lnTo>
                  <a:lnTo>
                    <a:pt x="270128" y="638810"/>
                  </a:lnTo>
                  <a:lnTo>
                    <a:pt x="397637" y="654431"/>
                  </a:lnTo>
                  <a:lnTo>
                    <a:pt x="644397" y="681227"/>
                  </a:lnTo>
                  <a:lnTo>
                    <a:pt x="874013" y="699135"/>
                  </a:lnTo>
                  <a:lnTo>
                    <a:pt x="984631" y="705866"/>
                  </a:lnTo>
                  <a:lnTo>
                    <a:pt x="1093089" y="710311"/>
                  </a:lnTo>
                  <a:lnTo>
                    <a:pt x="1297177" y="714756"/>
                  </a:lnTo>
                  <a:lnTo>
                    <a:pt x="1395094" y="714756"/>
                  </a:lnTo>
                  <a:lnTo>
                    <a:pt x="1584324" y="710311"/>
                  </a:lnTo>
                  <a:lnTo>
                    <a:pt x="1673606" y="705866"/>
                  </a:lnTo>
                  <a:lnTo>
                    <a:pt x="1843786" y="692404"/>
                  </a:lnTo>
                  <a:lnTo>
                    <a:pt x="1926716" y="683513"/>
                  </a:lnTo>
                  <a:lnTo>
                    <a:pt x="2084069" y="661162"/>
                  </a:lnTo>
                  <a:lnTo>
                    <a:pt x="2232914" y="634364"/>
                  </a:lnTo>
                  <a:lnTo>
                    <a:pt x="2373248" y="603123"/>
                  </a:lnTo>
                  <a:lnTo>
                    <a:pt x="2507234" y="567309"/>
                  </a:lnTo>
                  <a:lnTo>
                    <a:pt x="2634868" y="527176"/>
                  </a:lnTo>
                  <a:lnTo>
                    <a:pt x="2756153" y="482473"/>
                  </a:lnTo>
                  <a:lnTo>
                    <a:pt x="2873120" y="435610"/>
                  </a:lnTo>
                  <a:lnTo>
                    <a:pt x="2877312" y="433324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9F178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1696211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5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4"/>
                  </a:lnTo>
                  <a:lnTo>
                    <a:pt x="1281938" y="279018"/>
                  </a:lnTo>
                  <a:lnTo>
                    <a:pt x="1866519" y="421893"/>
                  </a:lnTo>
                  <a:lnTo>
                    <a:pt x="2559558" y="575817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688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1"/>
                  </a:lnTo>
                  <a:lnTo>
                    <a:pt x="4857623" y="850391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5"/>
                  </a:lnTo>
                  <a:lnTo>
                    <a:pt x="5036185" y="727583"/>
                  </a:lnTo>
                  <a:lnTo>
                    <a:pt x="4468622" y="629412"/>
                  </a:lnTo>
                  <a:lnTo>
                    <a:pt x="4160393" y="566927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8"/>
                  </a:lnTo>
                  <a:lnTo>
                    <a:pt x="2083308" y="113791"/>
                  </a:lnTo>
                  <a:lnTo>
                    <a:pt x="1966468" y="96012"/>
                  </a:lnTo>
                  <a:lnTo>
                    <a:pt x="1628394" y="51308"/>
                  </a:lnTo>
                  <a:lnTo>
                    <a:pt x="1417955" y="31241"/>
                  </a:lnTo>
                  <a:lnTo>
                    <a:pt x="1220216" y="15621"/>
                  </a:lnTo>
                  <a:lnTo>
                    <a:pt x="1031113" y="4445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9F17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1695450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8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7"/>
                  </a:lnTo>
                  <a:lnTo>
                    <a:pt x="491108" y="29337"/>
                  </a:lnTo>
                  <a:lnTo>
                    <a:pt x="595248" y="22605"/>
                  </a:lnTo>
                  <a:lnTo>
                    <a:pt x="712216" y="18161"/>
                  </a:lnTo>
                  <a:lnTo>
                    <a:pt x="839723" y="16001"/>
                  </a:lnTo>
                  <a:lnTo>
                    <a:pt x="978027" y="13715"/>
                  </a:lnTo>
                  <a:lnTo>
                    <a:pt x="1126744" y="16001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2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2"/>
                  </a:lnTo>
                  <a:lnTo>
                    <a:pt x="2731897" y="167639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4"/>
                  </a:lnTo>
                  <a:lnTo>
                    <a:pt x="3820414" y="370713"/>
                  </a:lnTo>
                  <a:lnTo>
                    <a:pt x="4124452" y="437641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70"/>
                  </a:lnTo>
                  <a:lnTo>
                    <a:pt x="3527298" y="457962"/>
                  </a:lnTo>
                  <a:lnTo>
                    <a:pt x="3758946" y="402082"/>
                  </a:lnTo>
                  <a:lnTo>
                    <a:pt x="4007612" y="341757"/>
                  </a:lnTo>
                  <a:lnTo>
                    <a:pt x="4271137" y="283717"/>
                  </a:lnTo>
                  <a:lnTo>
                    <a:pt x="4541139" y="225551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0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1679447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2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8"/>
                  </a:lnTo>
                  <a:lnTo>
                    <a:pt x="51092" y="241046"/>
                  </a:lnTo>
                  <a:lnTo>
                    <a:pt x="12776" y="261238"/>
                  </a:lnTo>
                  <a:lnTo>
                    <a:pt x="0" y="267842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8"/>
                  </a:lnTo>
                  <a:lnTo>
                    <a:pt x="7182231" y="850518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6"/>
                  </a:lnTo>
                  <a:lnTo>
                    <a:pt x="6594729" y="826007"/>
                  </a:lnTo>
                  <a:lnTo>
                    <a:pt x="6260465" y="792479"/>
                  </a:lnTo>
                  <a:lnTo>
                    <a:pt x="5900674" y="745616"/>
                  </a:lnTo>
                  <a:lnTo>
                    <a:pt x="5709158" y="716534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7"/>
                  </a:lnTo>
                  <a:lnTo>
                    <a:pt x="3614547" y="267842"/>
                  </a:lnTo>
                  <a:lnTo>
                    <a:pt x="3122803" y="165226"/>
                  </a:lnTo>
                  <a:lnTo>
                    <a:pt x="2892933" y="124967"/>
                  </a:lnTo>
                  <a:lnTo>
                    <a:pt x="2673604" y="91566"/>
                  </a:lnTo>
                  <a:lnTo>
                    <a:pt x="2462911" y="62484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2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0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6"/>
                  </a:lnTo>
                  <a:lnTo>
                    <a:pt x="7441946" y="846074"/>
                  </a:lnTo>
                  <a:lnTo>
                    <a:pt x="7314184" y="850518"/>
                  </a:lnTo>
                  <a:lnTo>
                    <a:pt x="8723376" y="850518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1532" y="1924522"/>
            <a:ext cx="708914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MX" sz="4000" spc="-325" dirty="0">
                <a:solidFill>
                  <a:srgbClr val="000000"/>
                </a:solidFill>
              </a:rPr>
              <a:t>Participación del día de hoy </a:t>
            </a:r>
            <a:br>
              <a:rPr lang="es-MX" sz="4000" spc="-325" dirty="0">
                <a:solidFill>
                  <a:srgbClr val="000000"/>
                </a:solidFill>
              </a:rPr>
            </a:br>
            <a:r>
              <a:rPr lang="es-MX" sz="4000" spc="-325" dirty="0">
                <a:solidFill>
                  <a:srgbClr val="000000"/>
                </a:solidFill>
              </a:rPr>
              <a:t>realizare preguntas generales del bloque 3  </a:t>
            </a:r>
            <a:endParaRPr sz="4000" dirty="0"/>
          </a:p>
        </p:txBody>
      </p:sp>
      <p:sp>
        <p:nvSpPr>
          <p:cNvPr id="9" name="object 9"/>
          <p:cNvSpPr/>
          <p:nvPr/>
        </p:nvSpPr>
        <p:spPr>
          <a:xfrm>
            <a:off x="6588252" y="3995928"/>
            <a:ext cx="1871472" cy="261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06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304" y="2523744"/>
            <a:ext cx="6797040" cy="4073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6990" y="1113789"/>
            <a:ext cx="4163695" cy="8769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6385" marR="5080" indent="-286385">
              <a:lnSpc>
                <a:spcPts val="2160"/>
              </a:lnSpc>
              <a:spcBef>
                <a:spcPts val="37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dirty="0">
                <a:solidFill>
                  <a:srgbClr val="3D3C2C"/>
                </a:solidFill>
                <a:latin typeface="Comic Sans MS"/>
                <a:cs typeface="Comic Sans MS"/>
              </a:rPr>
              <a:t>Es un </a:t>
            </a:r>
            <a:r>
              <a:rPr sz="2000" b="1" spc="-5" dirty="0">
                <a:solidFill>
                  <a:srgbClr val="3D3C2C"/>
                </a:solidFill>
                <a:latin typeface="Comic Sans MS"/>
                <a:cs typeface="Comic Sans MS"/>
              </a:rPr>
              <a:t>sistema operativo</a:t>
            </a:r>
            <a:r>
              <a:rPr sz="2000" b="1" spc="-100" dirty="0">
                <a:solidFill>
                  <a:srgbClr val="3D3C2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D3C2C"/>
                </a:solidFill>
                <a:latin typeface="Comic Sans MS"/>
                <a:cs typeface="Comic Sans MS"/>
              </a:rPr>
              <a:t>basado  en </a:t>
            </a:r>
            <a:r>
              <a:rPr sz="2000" b="1" dirty="0">
                <a:solidFill>
                  <a:srgbClr val="3D3C2C"/>
                </a:solidFill>
                <a:latin typeface="Comic Sans MS"/>
                <a:cs typeface="Comic Sans MS"/>
              </a:rPr>
              <a:t>Linux </a:t>
            </a:r>
            <a:r>
              <a:rPr sz="2000" b="1" spc="-5" dirty="0">
                <a:solidFill>
                  <a:srgbClr val="3D3C2C"/>
                </a:solidFill>
                <a:latin typeface="Comic Sans MS"/>
                <a:cs typeface="Comic Sans MS"/>
              </a:rPr>
              <a:t>inicialmente</a:t>
            </a:r>
            <a:r>
              <a:rPr sz="2000" b="1" spc="-75" dirty="0">
                <a:solidFill>
                  <a:srgbClr val="3D3C2C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D3C2C"/>
                </a:solidFill>
                <a:latin typeface="Comic Sans MS"/>
                <a:cs typeface="Comic Sans MS"/>
              </a:rPr>
              <a:t>pensado</a:t>
            </a:r>
            <a:endParaRPr sz="2000">
              <a:latin typeface="Comic Sans MS"/>
              <a:cs typeface="Comic Sans MS"/>
            </a:endParaRPr>
          </a:p>
          <a:p>
            <a:pPr marL="663575">
              <a:lnSpc>
                <a:spcPts val="2105"/>
              </a:lnSpc>
            </a:pPr>
            <a:r>
              <a:rPr sz="2000" b="1" dirty="0">
                <a:solidFill>
                  <a:srgbClr val="3D3C2C"/>
                </a:solidFill>
                <a:latin typeface="Comic Sans MS"/>
                <a:cs typeface="Comic Sans MS"/>
              </a:rPr>
              <a:t>para dispositivos</a:t>
            </a:r>
            <a:r>
              <a:rPr sz="2000" b="1" spc="-55" dirty="0">
                <a:solidFill>
                  <a:srgbClr val="3D3C2C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D3C2C"/>
                </a:solidFill>
                <a:latin typeface="Comic Sans MS"/>
                <a:cs typeface="Comic Sans MS"/>
              </a:rPr>
              <a:t>móviles.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2351" y="574370"/>
            <a:ext cx="2044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Que</a:t>
            </a:r>
            <a:r>
              <a:rPr spc="-350" dirty="0"/>
              <a:t> </a:t>
            </a:r>
            <a:r>
              <a:rPr spc="-695" dirty="0"/>
              <a:t>Es??</a:t>
            </a:r>
          </a:p>
        </p:txBody>
      </p:sp>
      <p:sp>
        <p:nvSpPr>
          <p:cNvPr id="5" name="object 5"/>
          <p:cNvSpPr/>
          <p:nvPr/>
        </p:nvSpPr>
        <p:spPr>
          <a:xfrm>
            <a:off x="411480" y="2773679"/>
            <a:ext cx="1405127" cy="900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1809" y="2945968"/>
            <a:ext cx="16846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DejaVu Sans Mono"/>
                <a:cs typeface="DejaVu Sans Mono"/>
              </a:rPr>
              <a:t>Desarrolla  multiplex  </a:t>
            </a:r>
            <a:r>
              <a:rPr sz="1800" b="1" spc="5" dirty="0">
                <a:latin typeface="DejaVu Sans Mono"/>
                <a:cs typeface="DejaVu Sans Mono"/>
              </a:rPr>
              <a:t>Ap</a:t>
            </a:r>
            <a:r>
              <a:rPr sz="1800" b="1" dirty="0">
                <a:latin typeface="DejaVu Sans Mono"/>
                <a:cs typeface="DejaVu Sans Mono"/>
              </a:rPr>
              <a:t>li</a:t>
            </a:r>
            <a:r>
              <a:rPr sz="1800" b="1" spc="5" dirty="0">
                <a:latin typeface="DejaVu Sans Mono"/>
                <a:cs typeface="DejaVu Sans Mono"/>
              </a:rPr>
              <a:t>c</a:t>
            </a:r>
            <a:r>
              <a:rPr sz="1800" b="1" dirty="0">
                <a:latin typeface="DejaVu Sans Mono"/>
                <a:cs typeface="DejaVu Sans Mono"/>
              </a:rPr>
              <a:t>ac</a:t>
            </a:r>
            <a:r>
              <a:rPr sz="1800" b="1" spc="5" dirty="0">
                <a:latin typeface="DejaVu Sans Mono"/>
                <a:cs typeface="DejaVu Sans Mono"/>
              </a:rPr>
              <a:t>i</a:t>
            </a:r>
            <a:r>
              <a:rPr sz="1800" b="1" dirty="0">
                <a:latin typeface="DejaVu Sans Mono"/>
                <a:cs typeface="DejaVu Sans Mono"/>
              </a:rPr>
              <a:t>ones</a:t>
            </a:r>
            <a:endParaRPr sz="1800">
              <a:latin typeface="DejaVu Sans Mono"/>
              <a:cs typeface="DejaVu Sans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19" y="2202561"/>
            <a:ext cx="8807450" cy="4342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75" dirty="0">
                <a:latin typeface="Arial"/>
                <a:cs typeface="Arial"/>
              </a:rPr>
              <a:t>Sistema </a:t>
            </a:r>
            <a:r>
              <a:rPr sz="1600" spc="-10" dirty="0">
                <a:latin typeface="Arial"/>
                <a:cs typeface="Arial"/>
              </a:rPr>
              <a:t>operativo </a:t>
            </a:r>
            <a:r>
              <a:rPr sz="1600" spc="-20" dirty="0">
                <a:latin typeface="Arial"/>
                <a:cs typeface="Arial"/>
              </a:rPr>
              <a:t>completamente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LIBRE.</a:t>
            </a:r>
            <a:endParaRPr sz="1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2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55" dirty="0">
                <a:latin typeface="Arial"/>
                <a:cs typeface="Arial"/>
              </a:rPr>
              <a:t>Desarrolla </a:t>
            </a:r>
            <a:r>
              <a:rPr sz="1600" spc="5" dirty="0">
                <a:latin typeface="Arial"/>
                <a:cs typeface="Arial"/>
              </a:rPr>
              <a:t>Multiplex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Aplicaciones</a:t>
            </a:r>
            <a:endParaRPr sz="1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3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50" dirty="0">
                <a:latin typeface="Arial"/>
                <a:cs typeface="Arial"/>
              </a:rPr>
              <a:t>Completa </a:t>
            </a:r>
            <a:r>
              <a:rPr sz="1600" spc="-5" dirty="0">
                <a:latin typeface="Arial"/>
                <a:cs typeface="Arial"/>
              </a:rPr>
              <a:t>libertad </a:t>
            </a:r>
            <a:r>
              <a:rPr sz="1600" spc="-45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instalar </a:t>
            </a:r>
            <a:r>
              <a:rPr sz="1600" spc="-60" dirty="0">
                <a:latin typeface="Arial"/>
                <a:cs typeface="Arial"/>
              </a:rPr>
              <a:t>y </a:t>
            </a:r>
            <a:r>
              <a:rPr sz="1600" spc="-40" dirty="0">
                <a:latin typeface="Arial"/>
                <a:cs typeface="Arial"/>
              </a:rPr>
              <a:t>personalizar </a:t>
            </a:r>
            <a:r>
              <a:rPr sz="1600" dirty="0">
                <a:latin typeface="Arial"/>
                <a:cs typeface="Arial"/>
              </a:rPr>
              <a:t>lo </a:t>
            </a:r>
            <a:r>
              <a:rPr sz="1600" spc="-40" dirty="0">
                <a:latin typeface="Arial"/>
                <a:cs typeface="Arial"/>
              </a:rPr>
              <a:t>que </a:t>
            </a:r>
            <a:r>
              <a:rPr sz="1600" spc="-35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propietario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necesita.</a:t>
            </a:r>
            <a:endParaRPr sz="1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2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35" dirty="0">
                <a:latin typeface="Arial"/>
                <a:cs typeface="Arial"/>
              </a:rPr>
              <a:t>Permite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desarrollar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un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sinfín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aplicaciones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para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teléfonos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basados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la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plataforma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JAVA.</a:t>
            </a:r>
            <a:endParaRPr sz="1600">
              <a:latin typeface="Arial"/>
              <a:cs typeface="Arial"/>
            </a:endParaRPr>
          </a:p>
          <a:p>
            <a:pPr marL="287020" marR="5080" indent="-274320">
              <a:lnSpc>
                <a:spcPct val="170100"/>
              </a:lnSpc>
              <a:spcBef>
                <a:spcPts val="38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80" dirty="0">
                <a:latin typeface="Arial"/>
                <a:cs typeface="Arial"/>
              </a:rPr>
              <a:t>Puede </a:t>
            </a:r>
            <a:r>
              <a:rPr sz="1600" spc="-45" dirty="0">
                <a:latin typeface="Arial"/>
                <a:cs typeface="Arial"/>
              </a:rPr>
              <a:t>instalarse </a:t>
            </a:r>
            <a:r>
              <a:rPr sz="1600" spc="-55" dirty="0">
                <a:latin typeface="Arial"/>
                <a:cs typeface="Arial"/>
              </a:rPr>
              <a:t>en </a:t>
            </a:r>
            <a:r>
              <a:rPr sz="1600" spc="-40" dirty="0">
                <a:latin typeface="Arial"/>
                <a:cs typeface="Arial"/>
              </a:rPr>
              <a:t>móviles, </a:t>
            </a:r>
            <a:r>
              <a:rPr sz="1600" spc="-5" dirty="0">
                <a:latin typeface="Arial"/>
                <a:cs typeface="Arial"/>
              </a:rPr>
              <a:t>portátiles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40" dirty="0">
                <a:latin typeface="Arial"/>
                <a:cs typeface="Arial"/>
              </a:rPr>
              <a:t>cualquier </a:t>
            </a:r>
            <a:r>
              <a:rPr sz="1600" spc="-10" dirty="0">
                <a:latin typeface="Arial"/>
                <a:cs typeface="Arial"/>
              </a:rPr>
              <a:t>terminal </a:t>
            </a:r>
            <a:r>
              <a:rPr sz="1600" spc="-40" dirty="0">
                <a:latin typeface="Arial"/>
                <a:cs typeface="Arial"/>
              </a:rPr>
              <a:t>que </a:t>
            </a:r>
            <a:r>
              <a:rPr sz="1600" spc="-30" dirty="0">
                <a:latin typeface="Arial"/>
                <a:cs typeface="Arial"/>
              </a:rPr>
              <a:t>ofrezca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30" dirty="0">
                <a:latin typeface="Arial"/>
                <a:cs typeface="Arial"/>
              </a:rPr>
              <a:t>posibilidad </a:t>
            </a:r>
            <a:r>
              <a:rPr sz="1600" spc="-45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instalar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un  </a:t>
            </a:r>
            <a:r>
              <a:rPr sz="1600" spc="-150" dirty="0">
                <a:latin typeface="Arial"/>
                <a:cs typeface="Arial"/>
              </a:rPr>
              <a:t>SO.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3C500"/>
              </a:buClr>
              <a:buFont typeface="Symbol"/>
              <a:buChar char=""/>
            </a:pPr>
            <a:endParaRPr sz="1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114" dirty="0">
                <a:latin typeface="Arial"/>
                <a:cs typeface="Arial"/>
              </a:rPr>
              <a:t>El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usuario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se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ve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obligado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contratar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ningún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tipo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servicio</a:t>
            </a:r>
            <a:r>
              <a:rPr sz="1600" spc="-50" dirty="0">
                <a:latin typeface="Arial"/>
                <a:cs typeface="Arial"/>
              </a:rPr>
              <a:t> para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tener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acceso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Android.</a:t>
            </a:r>
            <a:endParaRPr sz="1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30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35" dirty="0">
                <a:latin typeface="Arial"/>
                <a:cs typeface="Arial"/>
              </a:rPr>
              <a:t>Permite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disfrutar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una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amplia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gama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móviles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ya </a:t>
            </a:r>
            <a:r>
              <a:rPr sz="1600" spc="-40" dirty="0">
                <a:latin typeface="Arial"/>
                <a:cs typeface="Arial"/>
              </a:rPr>
              <a:t>que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se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limita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una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marca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determinada.</a:t>
            </a:r>
            <a:endParaRPr sz="1600">
              <a:latin typeface="Arial"/>
              <a:cs typeface="Arial"/>
            </a:endParaRPr>
          </a:p>
          <a:p>
            <a:pPr marL="287020" marR="668655" indent="-274320">
              <a:lnSpc>
                <a:spcPct val="170000"/>
              </a:lnSpc>
              <a:spcBef>
                <a:spcPts val="385"/>
              </a:spcBef>
              <a:buClr>
                <a:srgbClr val="93C50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1600" spc="-165" dirty="0">
                <a:latin typeface="Arial"/>
                <a:cs typeface="Arial"/>
              </a:rPr>
              <a:t>Se </a:t>
            </a:r>
            <a:r>
              <a:rPr sz="1600" spc="-45" dirty="0">
                <a:latin typeface="Arial"/>
                <a:cs typeface="Arial"/>
              </a:rPr>
              <a:t>puede </a:t>
            </a:r>
            <a:r>
              <a:rPr sz="1600" spc="-25" dirty="0">
                <a:latin typeface="Arial"/>
                <a:cs typeface="Arial"/>
              </a:rPr>
              <a:t>gestionar </a:t>
            </a:r>
            <a:r>
              <a:rPr sz="1600" spc="-20" dirty="0">
                <a:latin typeface="Arial"/>
                <a:cs typeface="Arial"/>
              </a:rPr>
              <a:t>diferentes </a:t>
            </a:r>
            <a:r>
              <a:rPr sz="1600" spc="-55" dirty="0">
                <a:latin typeface="Arial"/>
                <a:cs typeface="Arial"/>
              </a:rPr>
              <a:t>aplicaciones </a:t>
            </a:r>
            <a:r>
              <a:rPr sz="1600" spc="-40" dirty="0">
                <a:latin typeface="Arial"/>
                <a:cs typeface="Arial"/>
              </a:rPr>
              <a:t>abiertas, </a:t>
            </a:r>
            <a:r>
              <a:rPr sz="1600" spc="-45" dirty="0">
                <a:latin typeface="Arial"/>
                <a:cs typeface="Arial"/>
              </a:rPr>
              <a:t>suspendiendo </a:t>
            </a:r>
            <a:r>
              <a:rPr sz="1600" spc="-60" dirty="0">
                <a:latin typeface="Arial"/>
                <a:cs typeface="Arial"/>
              </a:rPr>
              <a:t>aquellas </a:t>
            </a:r>
            <a:r>
              <a:rPr sz="1600" spc="-40" dirty="0">
                <a:latin typeface="Arial"/>
                <a:cs typeface="Arial"/>
              </a:rPr>
              <a:t>que </a:t>
            </a:r>
            <a:r>
              <a:rPr sz="1600" spc="-15" dirty="0">
                <a:latin typeface="Arial"/>
                <a:cs typeface="Arial"/>
              </a:rPr>
              <a:t>no </a:t>
            </a:r>
            <a:r>
              <a:rPr sz="1600" spc="-105" dirty="0">
                <a:latin typeface="Arial"/>
                <a:cs typeface="Arial"/>
              </a:rPr>
              <a:t>se </a:t>
            </a:r>
            <a:r>
              <a:rPr sz="1600" spc="-40" dirty="0">
                <a:latin typeface="Arial"/>
                <a:cs typeface="Arial"/>
              </a:rPr>
              <a:t>estén  </a:t>
            </a:r>
            <a:r>
              <a:rPr sz="1600" spc="-20" dirty="0">
                <a:latin typeface="Arial"/>
                <a:cs typeface="Arial"/>
              </a:rPr>
              <a:t>utilizando.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224" y="718820"/>
            <a:ext cx="76612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9" dirty="0"/>
              <a:t>CARACTERISTICAS</a:t>
            </a:r>
            <a:r>
              <a:rPr spc="-340" dirty="0"/>
              <a:t> </a:t>
            </a:r>
            <a:r>
              <a:rPr spc="-405" dirty="0"/>
              <a:t>PRINCIPALES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17F30-6CBF-4093-97DE-23F435DA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HISTORIA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0B5E48-2C0A-4A64-AF47-247958F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66" y="2743200"/>
            <a:ext cx="8071866" cy="2954655"/>
          </a:xfrm>
        </p:spPr>
        <p:txBody>
          <a:bodyPr/>
          <a:lstStyle/>
          <a:p>
            <a:r>
              <a:rPr lang="es-MX" sz="2400" spc="-5" dirty="0">
                <a:latin typeface="TeXGyreAdventor"/>
                <a:cs typeface="TeXGyreAdventor"/>
              </a:rPr>
              <a:t>El origen de Android se </a:t>
            </a:r>
            <a:r>
              <a:rPr lang="es-MX" sz="2400" dirty="0">
                <a:latin typeface="TeXGyreAdventor"/>
                <a:cs typeface="TeXGyreAdventor"/>
              </a:rPr>
              <a:t>remonta a una persona en </a:t>
            </a:r>
            <a:r>
              <a:rPr lang="es-MX" sz="2400" spc="-5" dirty="0">
                <a:latin typeface="TeXGyreAdventor"/>
                <a:cs typeface="TeXGyreAdventor"/>
              </a:rPr>
              <a:t>particular, se  </a:t>
            </a:r>
            <a:r>
              <a:rPr lang="es-MX" sz="2400" dirty="0">
                <a:latin typeface="TeXGyreAdventor"/>
                <a:cs typeface="TeXGyreAdventor"/>
              </a:rPr>
              <a:t>trata de </a:t>
            </a:r>
            <a:r>
              <a:rPr lang="es-MX" sz="2400" b="1" dirty="0">
                <a:latin typeface="TeXGyreAdventor"/>
                <a:cs typeface="TeXGyreAdventor"/>
              </a:rPr>
              <a:t>Andy </a:t>
            </a:r>
            <a:r>
              <a:rPr lang="es-MX" sz="2400" b="1" spc="-5" dirty="0">
                <a:latin typeface="TeXGyreAdventor"/>
                <a:cs typeface="TeXGyreAdventor"/>
              </a:rPr>
              <a:t>Rubín, </a:t>
            </a:r>
            <a:r>
              <a:rPr lang="es-MX" sz="2400" dirty="0">
                <a:latin typeface="TeXGyreAdventor"/>
                <a:cs typeface="TeXGyreAdventor"/>
              </a:rPr>
              <a:t>un </a:t>
            </a:r>
            <a:r>
              <a:rPr lang="es-MX" sz="2400" spc="-5" dirty="0">
                <a:latin typeface="TeXGyreAdventor"/>
                <a:cs typeface="TeXGyreAdventor"/>
              </a:rPr>
              <a:t>licenciado </a:t>
            </a:r>
            <a:r>
              <a:rPr lang="es-MX" sz="2400" dirty="0">
                <a:latin typeface="TeXGyreAdventor"/>
                <a:cs typeface="TeXGyreAdventor"/>
              </a:rPr>
              <a:t>en </a:t>
            </a:r>
            <a:r>
              <a:rPr lang="es-MX" sz="2400" spc="-5" dirty="0">
                <a:latin typeface="TeXGyreAdventor"/>
                <a:cs typeface="TeXGyreAdventor"/>
              </a:rPr>
              <a:t>ciencias </a:t>
            </a:r>
            <a:r>
              <a:rPr lang="es-MX" sz="2400" dirty="0">
                <a:latin typeface="TeXGyreAdventor"/>
                <a:cs typeface="TeXGyreAdventor"/>
              </a:rPr>
              <a:t>de </a:t>
            </a:r>
            <a:r>
              <a:rPr lang="es-MX" sz="2400" spc="-5" dirty="0">
                <a:latin typeface="TeXGyreAdventor"/>
                <a:cs typeface="TeXGyreAdventor"/>
              </a:rPr>
              <a:t>la </a:t>
            </a:r>
            <a:r>
              <a:rPr lang="es-MX" sz="2400" dirty="0">
                <a:latin typeface="TeXGyreAdventor"/>
                <a:cs typeface="TeXGyreAdventor"/>
              </a:rPr>
              <a:t>computación  que </a:t>
            </a:r>
            <a:r>
              <a:rPr lang="es-MX" sz="2400" spc="-5" dirty="0">
                <a:latin typeface="TeXGyreAdventor"/>
                <a:cs typeface="TeXGyreAdventor"/>
              </a:rPr>
              <a:t>inició trabajando </a:t>
            </a:r>
            <a:r>
              <a:rPr lang="es-MX" sz="2400" dirty="0">
                <a:latin typeface="TeXGyreAdventor"/>
                <a:cs typeface="TeXGyreAdventor"/>
              </a:rPr>
              <a:t>en una empresa que </a:t>
            </a:r>
            <a:r>
              <a:rPr lang="es-MX" sz="2400" spc="-5" dirty="0">
                <a:latin typeface="TeXGyreAdventor"/>
                <a:cs typeface="TeXGyreAdventor"/>
              </a:rPr>
              <a:t>surgió de Apple  </a:t>
            </a:r>
            <a:r>
              <a:rPr lang="es-MX" sz="2400" dirty="0">
                <a:latin typeface="TeXGyreAdventor"/>
                <a:cs typeface="TeXGyreAdventor"/>
              </a:rPr>
              <a:t>llamada </a:t>
            </a:r>
            <a:r>
              <a:rPr lang="es-MX" sz="2400" b="1" dirty="0">
                <a:latin typeface="TeXGyreAdventor"/>
                <a:cs typeface="TeXGyreAdventor"/>
              </a:rPr>
              <a:t>General </a:t>
            </a:r>
            <a:r>
              <a:rPr lang="es-MX" sz="2400" b="1" spc="-5" dirty="0">
                <a:latin typeface="TeXGyreAdventor"/>
                <a:cs typeface="TeXGyreAdventor"/>
              </a:rPr>
              <a:t>Magic, </a:t>
            </a:r>
            <a:r>
              <a:rPr lang="es-MX" sz="2400" dirty="0">
                <a:latin typeface="TeXGyreAdventor"/>
                <a:cs typeface="TeXGyreAdventor"/>
              </a:rPr>
              <a:t>trabajando en un proyecto que pretendía  ser un sistema operativo </a:t>
            </a:r>
            <a:r>
              <a:rPr lang="es-MX" sz="2400" spc="-5" dirty="0">
                <a:latin typeface="TeXGyreAdventor"/>
                <a:cs typeface="TeXGyreAdventor"/>
              </a:rPr>
              <a:t>para </a:t>
            </a:r>
            <a:r>
              <a:rPr lang="es-MX" sz="2400" dirty="0">
                <a:latin typeface="TeXGyreAdventor"/>
                <a:cs typeface="TeXGyreAdventor"/>
              </a:rPr>
              <a:t>teléfonos o </a:t>
            </a:r>
            <a:r>
              <a:rPr lang="es-MX" sz="2400" spc="-5" dirty="0" err="1">
                <a:latin typeface="TeXGyreAdventor"/>
                <a:cs typeface="TeXGyreAdventor"/>
              </a:rPr>
              <a:t>PDAs</a:t>
            </a:r>
            <a:r>
              <a:rPr lang="es-MX" sz="2400" spc="-5" dirty="0">
                <a:latin typeface="TeXGyreAdventor"/>
                <a:cs typeface="TeXGyreAdventor"/>
              </a:rPr>
              <a:t>, </a:t>
            </a:r>
            <a:r>
              <a:rPr lang="es-MX" sz="2400" dirty="0">
                <a:latin typeface="TeXGyreAdventor"/>
                <a:cs typeface="TeXGyreAdventor"/>
              </a:rPr>
              <a:t>llamado </a:t>
            </a:r>
            <a:r>
              <a:rPr lang="es-MX" sz="2400" spc="-5" dirty="0">
                <a:latin typeface="TeXGyreAdventor"/>
                <a:cs typeface="TeXGyreAdventor"/>
              </a:rPr>
              <a:t>Magic  </a:t>
            </a:r>
            <a:r>
              <a:rPr lang="es-MX" sz="2400" dirty="0">
                <a:latin typeface="TeXGyreAdventor"/>
                <a:cs typeface="TeXGyreAdventor"/>
              </a:rPr>
              <a:t>Cup; </a:t>
            </a:r>
            <a:r>
              <a:rPr lang="es-MX" sz="2400" spc="-5" dirty="0">
                <a:latin typeface="TeXGyreAdventor"/>
                <a:cs typeface="TeXGyreAdventor"/>
              </a:rPr>
              <a:t>sin embargo, dicho </a:t>
            </a:r>
            <a:r>
              <a:rPr lang="es-MX" sz="2400" dirty="0">
                <a:latin typeface="TeXGyreAdventor"/>
                <a:cs typeface="TeXGyreAdventor"/>
              </a:rPr>
              <a:t>proyecto </a:t>
            </a:r>
            <a:r>
              <a:rPr lang="es-MX" sz="2400" spc="-5" dirty="0">
                <a:latin typeface="TeXGyreAdventor"/>
                <a:cs typeface="TeXGyreAdventor"/>
              </a:rPr>
              <a:t>jamás </a:t>
            </a:r>
            <a:r>
              <a:rPr lang="es-MX" sz="2400" dirty="0">
                <a:latin typeface="TeXGyreAdventor"/>
                <a:cs typeface="TeXGyreAdventor"/>
              </a:rPr>
              <a:t>funcionó, </a:t>
            </a:r>
            <a:r>
              <a:rPr lang="es-MX" sz="2400" spc="-5" dirty="0">
                <a:latin typeface="TeXGyreAdventor"/>
                <a:cs typeface="TeXGyreAdventor"/>
              </a:rPr>
              <a:t>al grado </a:t>
            </a:r>
            <a:r>
              <a:rPr lang="es-MX" sz="2400" dirty="0">
                <a:latin typeface="TeXGyreAdventor"/>
                <a:cs typeface="TeXGyreAdventor"/>
              </a:rPr>
              <a:t>de </a:t>
            </a:r>
            <a:r>
              <a:rPr lang="es-MX" sz="2400" spc="-5" dirty="0">
                <a:latin typeface="TeXGyreAdventor"/>
                <a:cs typeface="TeXGyreAdventor"/>
              </a:rPr>
              <a:t>que  </a:t>
            </a:r>
            <a:r>
              <a:rPr lang="es-MX" sz="2400" dirty="0">
                <a:latin typeface="TeXGyreAdventor"/>
                <a:cs typeface="TeXGyreAdventor"/>
              </a:rPr>
              <a:t>la empresa quebrara y Rubín tuviera que </a:t>
            </a:r>
            <a:r>
              <a:rPr lang="es-MX" sz="2400" spc="-5" dirty="0">
                <a:latin typeface="TeXGyreAdventor"/>
                <a:cs typeface="TeXGyreAdventor"/>
              </a:rPr>
              <a:t>salir </a:t>
            </a:r>
            <a:r>
              <a:rPr lang="es-MX" sz="2400" dirty="0">
                <a:latin typeface="TeXGyreAdventor"/>
                <a:cs typeface="TeXGyreAdventor"/>
              </a:rPr>
              <a:t>de </a:t>
            </a:r>
            <a:r>
              <a:rPr lang="es-MX" sz="2400" spc="-5" dirty="0">
                <a:latin typeface="TeXGyreAdventor"/>
                <a:cs typeface="TeXGyreAdventor"/>
              </a:rPr>
              <a:t>la</a:t>
            </a:r>
            <a:r>
              <a:rPr lang="es-MX" sz="2400" spc="-250" dirty="0">
                <a:latin typeface="TeXGyreAdventor"/>
                <a:cs typeface="TeXGyreAdventor"/>
              </a:rPr>
              <a:t> </a:t>
            </a:r>
            <a:r>
              <a:rPr lang="es-MX" sz="2400" dirty="0">
                <a:latin typeface="TeXGyreAdventor"/>
                <a:cs typeface="TeXGyreAdventor"/>
              </a:rPr>
              <a:t>compañía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837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5160645"/>
            <a:chOff x="211836" y="228600"/>
            <a:chExt cx="8723630" cy="516064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4736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7232" y="4203191"/>
              <a:ext cx="2877820" cy="715010"/>
            </a:xfrm>
            <a:custGeom>
              <a:avLst/>
              <a:gdLst/>
              <a:ahLst/>
              <a:cxnLst/>
              <a:rect l="l" t="t" r="r" b="b"/>
              <a:pathLst>
                <a:path w="2877820" h="715010">
                  <a:moveTo>
                    <a:pt x="2877312" y="0"/>
                  </a:moveTo>
                  <a:lnTo>
                    <a:pt x="2870962" y="0"/>
                  </a:lnTo>
                  <a:lnTo>
                    <a:pt x="2749676" y="20065"/>
                  </a:lnTo>
                  <a:lnTo>
                    <a:pt x="2626360" y="42417"/>
                  </a:lnTo>
                  <a:lnTo>
                    <a:pt x="2371216" y="91566"/>
                  </a:lnTo>
                  <a:lnTo>
                    <a:pt x="2103246" y="149605"/>
                  </a:lnTo>
                  <a:lnTo>
                    <a:pt x="1822449" y="216661"/>
                  </a:lnTo>
                  <a:lnTo>
                    <a:pt x="1565147" y="281431"/>
                  </a:lnTo>
                  <a:lnTo>
                    <a:pt x="842137" y="444499"/>
                  </a:lnTo>
                  <a:lnTo>
                    <a:pt x="621029" y="489203"/>
                  </a:lnTo>
                  <a:lnTo>
                    <a:pt x="199897" y="567308"/>
                  </a:lnTo>
                  <a:lnTo>
                    <a:pt x="0" y="600836"/>
                  </a:lnTo>
                  <a:lnTo>
                    <a:pt x="270128" y="638809"/>
                  </a:lnTo>
                  <a:lnTo>
                    <a:pt x="397637" y="654430"/>
                  </a:lnTo>
                  <a:lnTo>
                    <a:pt x="644397" y="681227"/>
                  </a:lnTo>
                  <a:lnTo>
                    <a:pt x="874013" y="699134"/>
                  </a:lnTo>
                  <a:lnTo>
                    <a:pt x="984631" y="705865"/>
                  </a:lnTo>
                  <a:lnTo>
                    <a:pt x="1093089" y="710310"/>
                  </a:lnTo>
                  <a:lnTo>
                    <a:pt x="1297177" y="714755"/>
                  </a:lnTo>
                  <a:lnTo>
                    <a:pt x="1395094" y="714755"/>
                  </a:lnTo>
                  <a:lnTo>
                    <a:pt x="1584324" y="710310"/>
                  </a:lnTo>
                  <a:lnTo>
                    <a:pt x="1673606" y="705865"/>
                  </a:lnTo>
                  <a:lnTo>
                    <a:pt x="1843786" y="692403"/>
                  </a:lnTo>
                  <a:lnTo>
                    <a:pt x="1926716" y="683513"/>
                  </a:lnTo>
                  <a:lnTo>
                    <a:pt x="2084069" y="661161"/>
                  </a:lnTo>
                  <a:lnTo>
                    <a:pt x="2232914" y="634364"/>
                  </a:lnTo>
                  <a:lnTo>
                    <a:pt x="2373248" y="603122"/>
                  </a:lnTo>
                  <a:lnTo>
                    <a:pt x="2507234" y="567308"/>
                  </a:lnTo>
                  <a:lnTo>
                    <a:pt x="2634868" y="527176"/>
                  </a:lnTo>
                  <a:lnTo>
                    <a:pt x="2756153" y="482472"/>
                  </a:lnTo>
                  <a:lnTo>
                    <a:pt x="2873120" y="435609"/>
                  </a:lnTo>
                  <a:lnTo>
                    <a:pt x="2877312" y="433323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C9F178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9756" y="4075176"/>
              <a:ext cx="5544820" cy="850900"/>
            </a:xfrm>
            <a:custGeom>
              <a:avLst/>
              <a:gdLst/>
              <a:ahLst/>
              <a:cxnLst/>
              <a:rect l="l" t="t" r="r" b="b"/>
              <a:pathLst>
                <a:path w="5544820" h="850900">
                  <a:moveTo>
                    <a:pt x="852423" y="0"/>
                  </a:moveTo>
                  <a:lnTo>
                    <a:pt x="684530" y="0"/>
                  </a:lnTo>
                  <a:lnTo>
                    <a:pt x="527176" y="4444"/>
                  </a:lnTo>
                  <a:lnTo>
                    <a:pt x="380492" y="11175"/>
                  </a:lnTo>
                  <a:lnTo>
                    <a:pt x="244475" y="22351"/>
                  </a:lnTo>
                  <a:lnTo>
                    <a:pt x="116967" y="35687"/>
                  </a:lnTo>
                  <a:lnTo>
                    <a:pt x="0" y="53593"/>
                  </a:lnTo>
                  <a:lnTo>
                    <a:pt x="333756" y="96012"/>
                  </a:lnTo>
                  <a:lnTo>
                    <a:pt x="693039" y="156210"/>
                  </a:lnTo>
                  <a:lnTo>
                    <a:pt x="1077848" y="234315"/>
                  </a:lnTo>
                  <a:lnTo>
                    <a:pt x="1281938" y="279019"/>
                  </a:lnTo>
                  <a:lnTo>
                    <a:pt x="1866519" y="421894"/>
                  </a:lnTo>
                  <a:lnTo>
                    <a:pt x="2559558" y="575818"/>
                  </a:lnTo>
                  <a:lnTo>
                    <a:pt x="2723260" y="607060"/>
                  </a:lnTo>
                  <a:lnTo>
                    <a:pt x="2878455" y="638301"/>
                  </a:lnTo>
                  <a:lnTo>
                    <a:pt x="3031490" y="667385"/>
                  </a:lnTo>
                  <a:lnTo>
                    <a:pt x="3324859" y="716534"/>
                  </a:lnTo>
                  <a:lnTo>
                    <a:pt x="3465195" y="738759"/>
                  </a:lnTo>
                  <a:lnTo>
                    <a:pt x="3733038" y="774446"/>
                  </a:lnTo>
                  <a:lnTo>
                    <a:pt x="3986022" y="805815"/>
                  </a:lnTo>
                  <a:lnTo>
                    <a:pt x="4107179" y="816863"/>
                  </a:lnTo>
                  <a:lnTo>
                    <a:pt x="4336796" y="834771"/>
                  </a:lnTo>
                  <a:lnTo>
                    <a:pt x="4447413" y="841501"/>
                  </a:lnTo>
                  <a:lnTo>
                    <a:pt x="4659884" y="850392"/>
                  </a:lnTo>
                  <a:lnTo>
                    <a:pt x="4857623" y="850392"/>
                  </a:lnTo>
                  <a:lnTo>
                    <a:pt x="5044694" y="845947"/>
                  </a:lnTo>
                  <a:lnTo>
                    <a:pt x="5133975" y="841501"/>
                  </a:lnTo>
                  <a:lnTo>
                    <a:pt x="5221224" y="834771"/>
                  </a:lnTo>
                  <a:lnTo>
                    <a:pt x="5467731" y="807974"/>
                  </a:lnTo>
                  <a:lnTo>
                    <a:pt x="5544312" y="796798"/>
                  </a:lnTo>
                  <a:lnTo>
                    <a:pt x="5297678" y="765556"/>
                  </a:lnTo>
                  <a:lnTo>
                    <a:pt x="5036185" y="727582"/>
                  </a:lnTo>
                  <a:lnTo>
                    <a:pt x="4468622" y="629412"/>
                  </a:lnTo>
                  <a:lnTo>
                    <a:pt x="4160393" y="566928"/>
                  </a:lnTo>
                  <a:lnTo>
                    <a:pt x="3835146" y="497713"/>
                  </a:lnTo>
                  <a:lnTo>
                    <a:pt x="2850769" y="263398"/>
                  </a:lnTo>
                  <a:lnTo>
                    <a:pt x="2582926" y="205359"/>
                  </a:lnTo>
                  <a:lnTo>
                    <a:pt x="2327783" y="156210"/>
                  </a:lnTo>
                  <a:lnTo>
                    <a:pt x="2204593" y="133857"/>
                  </a:lnTo>
                  <a:lnTo>
                    <a:pt x="2083308" y="113792"/>
                  </a:lnTo>
                  <a:lnTo>
                    <a:pt x="1966468" y="96012"/>
                  </a:lnTo>
                  <a:lnTo>
                    <a:pt x="1628394" y="51307"/>
                  </a:lnTo>
                  <a:lnTo>
                    <a:pt x="1417955" y="31242"/>
                  </a:lnTo>
                  <a:lnTo>
                    <a:pt x="1220216" y="15621"/>
                  </a:lnTo>
                  <a:lnTo>
                    <a:pt x="1031113" y="4444"/>
                  </a:lnTo>
                  <a:lnTo>
                    <a:pt x="852423" y="0"/>
                  </a:lnTo>
                  <a:close/>
                </a:path>
              </a:pathLst>
            </a:custGeom>
            <a:solidFill>
              <a:srgbClr val="C9F17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6" y="4074414"/>
              <a:ext cx="6088380" cy="788035"/>
            </a:xfrm>
            <a:custGeom>
              <a:avLst/>
              <a:gdLst/>
              <a:ahLst/>
              <a:cxnLst/>
              <a:rect l="l" t="t" r="r" b="b"/>
              <a:pathLst>
                <a:path w="6088380" h="788035">
                  <a:moveTo>
                    <a:pt x="0" y="91821"/>
                  </a:moveTo>
                  <a:lnTo>
                    <a:pt x="19176" y="87375"/>
                  </a:lnTo>
                  <a:lnTo>
                    <a:pt x="76581" y="76200"/>
                  </a:lnTo>
                  <a:lnTo>
                    <a:pt x="174370" y="60579"/>
                  </a:lnTo>
                  <a:lnTo>
                    <a:pt x="238125" y="51688"/>
                  </a:lnTo>
                  <a:lnTo>
                    <a:pt x="312546" y="42672"/>
                  </a:lnTo>
                  <a:lnTo>
                    <a:pt x="395477" y="36068"/>
                  </a:lnTo>
                  <a:lnTo>
                    <a:pt x="491108" y="29337"/>
                  </a:lnTo>
                  <a:lnTo>
                    <a:pt x="595248" y="22606"/>
                  </a:lnTo>
                  <a:lnTo>
                    <a:pt x="712216" y="18161"/>
                  </a:lnTo>
                  <a:lnTo>
                    <a:pt x="839723" y="16002"/>
                  </a:lnTo>
                  <a:lnTo>
                    <a:pt x="978027" y="13716"/>
                  </a:lnTo>
                  <a:lnTo>
                    <a:pt x="1126744" y="16002"/>
                  </a:lnTo>
                  <a:lnTo>
                    <a:pt x="1286256" y="20447"/>
                  </a:lnTo>
                  <a:lnTo>
                    <a:pt x="1458468" y="29337"/>
                  </a:lnTo>
                  <a:lnTo>
                    <a:pt x="1641220" y="40512"/>
                  </a:lnTo>
                  <a:lnTo>
                    <a:pt x="1834769" y="58293"/>
                  </a:lnTo>
                  <a:lnTo>
                    <a:pt x="2041017" y="78359"/>
                  </a:lnTo>
                  <a:lnTo>
                    <a:pt x="2259965" y="102997"/>
                  </a:lnTo>
                  <a:lnTo>
                    <a:pt x="2489581" y="131953"/>
                  </a:lnTo>
                  <a:lnTo>
                    <a:pt x="2731897" y="167640"/>
                  </a:lnTo>
                  <a:lnTo>
                    <a:pt x="2984881" y="207772"/>
                  </a:lnTo>
                  <a:lnTo>
                    <a:pt x="3250692" y="254635"/>
                  </a:lnTo>
                  <a:lnTo>
                    <a:pt x="3529203" y="310515"/>
                  </a:lnTo>
                  <a:lnTo>
                    <a:pt x="3820414" y="370713"/>
                  </a:lnTo>
                  <a:lnTo>
                    <a:pt x="4124452" y="437642"/>
                  </a:lnTo>
                  <a:lnTo>
                    <a:pt x="4441190" y="513461"/>
                  </a:lnTo>
                  <a:lnTo>
                    <a:pt x="4770755" y="596011"/>
                  </a:lnTo>
                  <a:lnTo>
                    <a:pt x="5113020" y="687451"/>
                  </a:lnTo>
                  <a:lnTo>
                    <a:pt x="5468112" y="787908"/>
                  </a:lnTo>
                </a:path>
                <a:path w="6088380" h="788035">
                  <a:moveTo>
                    <a:pt x="2781299" y="652272"/>
                  </a:moveTo>
                  <a:lnTo>
                    <a:pt x="2876931" y="625475"/>
                  </a:lnTo>
                  <a:lnTo>
                    <a:pt x="3138423" y="556260"/>
                  </a:lnTo>
                  <a:lnTo>
                    <a:pt x="3319018" y="509269"/>
                  </a:lnTo>
                  <a:lnTo>
                    <a:pt x="3527298" y="457962"/>
                  </a:lnTo>
                  <a:lnTo>
                    <a:pt x="3758946" y="402081"/>
                  </a:lnTo>
                  <a:lnTo>
                    <a:pt x="4007612" y="341756"/>
                  </a:lnTo>
                  <a:lnTo>
                    <a:pt x="4271137" y="283718"/>
                  </a:lnTo>
                  <a:lnTo>
                    <a:pt x="4541139" y="225552"/>
                  </a:lnTo>
                  <a:lnTo>
                    <a:pt x="4817364" y="171958"/>
                  </a:lnTo>
                  <a:lnTo>
                    <a:pt x="5091557" y="120650"/>
                  </a:lnTo>
                  <a:lnTo>
                    <a:pt x="5227574" y="98298"/>
                  </a:lnTo>
                  <a:lnTo>
                    <a:pt x="5359400" y="75946"/>
                  </a:lnTo>
                  <a:lnTo>
                    <a:pt x="5491099" y="58038"/>
                  </a:lnTo>
                  <a:lnTo>
                    <a:pt x="5618734" y="40259"/>
                  </a:lnTo>
                  <a:lnTo>
                    <a:pt x="5744083" y="26797"/>
                  </a:lnTo>
                  <a:lnTo>
                    <a:pt x="5863082" y="15621"/>
                  </a:lnTo>
                  <a:lnTo>
                    <a:pt x="5977890" y="6731"/>
                  </a:lnTo>
                  <a:lnTo>
                    <a:pt x="608838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4058411"/>
              <a:ext cx="8723630" cy="1330960"/>
            </a:xfrm>
            <a:custGeom>
              <a:avLst/>
              <a:gdLst/>
              <a:ahLst/>
              <a:cxnLst/>
              <a:rect l="l" t="t" r="r" b="b"/>
              <a:pathLst>
                <a:path w="8723630" h="1330960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7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550"/>
                  </a:lnTo>
                  <a:lnTo>
                    <a:pt x="478955" y="102743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89" y="178562"/>
                  </a:lnTo>
                  <a:lnTo>
                    <a:pt x="157518" y="196469"/>
                  </a:lnTo>
                  <a:lnTo>
                    <a:pt x="51092" y="241045"/>
                  </a:lnTo>
                  <a:lnTo>
                    <a:pt x="12776" y="261238"/>
                  </a:lnTo>
                  <a:lnTo>
                    <a:pt x="0" y="267843"/>
                  </a:lnTo>
                  <a:lnTo>
                    <a:pt x="0" y="1330452"/>
                  </a:lnTo>
                  <a:lnTo>
                    <a:pt x="8719058" y="1330452"/>
                  </a:lnTo>
                  <a:lnTo>
                    <a:pt x="8723376" y="1323721"/>
                  </a:lnTo>
                  <a:lnTo>
                    <a:pt x="8723376" y="850519"/>
                  </a:lnTo>
                  <a:lnTo>
                    <a:pt x="7182231" y="850519"/>
                  </a:lnTo>
                  <a:lnTo>
                    <a:pt x="7043801" y="848232"/>
                  </a:lnTo>
                  <a:lnTo>
                    <a:pt x="6899148" y="843788"/>
                  </a:lnTo>
                  <a:lnTo>
                    <a:pt x="6750050" y="837057"/>
                  </a:lnTo>
                  <a:lnTo>
                    <a:pt x="6594729" y="826007"/>
                  </a:lnTo>
                  <a:lnTo>
                    <a:pt x="6260465" y="792480"/>
                  </a:lnTo>
                  <a:lnTo>
                    <a:pt x="5900674" y="745617"/>
                  </a:lnTo>
                  <a:lnTo>
                    <a:pt x="5709158" y="716533"/>
                  </a:lnTo>
                  <a:lnTo>
                    <a:pt x="5509006" y="683132"/>
                  </a:lnTo>
                  <a:lnTo>
                    <a:pt x="5302631" y="645160"/>
                  </a:lnTo>
                  <a:lnTo>
                    <a:pt x="4861941" y="558038"/>
                  </a:lnTo>
                  <a:lnTo>
                    <a:pt x="4387215" y="453136"/>
                  </a:lnTo>
                  <a:lnTo>
                    <a:pt x="4136009" y="395096"/>
                  </a:lnTo>
                  <a:lnTo>
                    <a:pt x="3614547" y="267843"/>
                  </a:lnTo>
                  <a:lnTo>
                    <a:pt x="3122803" y="165226"/>
                  </a:lnTo>
                  <a:lnTo>
                    <a:pt x="2892933" y="124968"/>
                  </a:lnTo>
                  <a:lnTo>
                    <a:pt x="2673604" y="91567"/>
                  </a:lnTo>
                  <a:lnTo>
                    <a:pt x="2462911" y="62483"/>
                  </a:lnTo>
                  <a:lnTo>
                    <a:pt x="2262759" y="40131"/>
                  </a:lnTo>
                  <a:lnTo>
                    <a:pt x="2073402" y="22351"/>
                  </a:lnTo>
                  <a:lnTo>
                    <a:pt x="1719961" y="2286"/>
                  </a:lnTo>
                  <a:lnTo>
                    <a:pt x="1556131" y="0"/>
                  </a:lnTo>
                  <a:close/>
                </a:path>
                <a:path w="8723630" h="1330960">
                  <a:moveTo>
                    <a:pt x="8723376" y="569213"/>
                  </a:moveTo>
                  <a:lnTo>
                    <a:pt x="8638286" y="604901"/>
                  </a:lnTo>
                  <a:lnTo>
                    <a:pt x="8557387" y="636143"/>
                  </a:lnTo>
                  <a:lnTo>
                    <a:pt x="8472170" y="665226"/>
                  </a:lnTo>
                  <a:lnTo>
                    <a:pt x="8295513" y="718819"/>
                  </a:lnTo>
                  <a:lnTo>
                    <a:pt x="8201787" y="743331"/>
                  </a:lnTo>
                  <a:lnTo>
                    <a:pt x="8005953" y="783589"/>
                  </a:lnTo>
                  <a:lnTo>
                    <a:pt x="7901686" y="801369"/>
                  </a:lnTo>
                  <a:lnTo>
                    <a:pt x="7680325" y="828167"/>
                  </a:lnTo>
                  <a:lnTo>
                    <a:pt x="7441946" y="846074"/>
                  </a:lnTo>
                  <a:lnTo>
                    <a:pt x="7314184" y="850519"/>
                  </a:lnTo>
                  <a:lnTo>
                    <a:pt x="8723376" y="850519"/>
                  </a:lnTo>
                  <a:lnTo>
                    <a:pt x="8723376" y="569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5795" y="4703521"/>
            <a:ext cx="505904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urier New"/>
                <a:cs typeface="Courier New"/>
              </a:rPr>
              <a:t>Google </a:t>
            </a:r>
            <a:r>
              <a:rPr sz="2000" b="1" dirty="0">
                <a:latin typeface="Courier New"/>
                <a:cs typeface="Courier New"/>
              </a:rPr>
              <a:t>lo </a:t>
            </a:r>
            <a:r>
              <a:rPr sz="2000" b="1" spc="-5" dirty="0">
                <a:latin typeface="Courier New"/>
                <a:cs typeface="Courier New"/>
              </a:rPr>
              <a:t>respaldó</a:t>
            </a:r>
            <a:r>
              <a:rPr sz="2000" b="1" spc="-10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económicamente</a:t>
            </a:r>
            <a:endParaRPr sz="2000">
              <a:latin typeface="Courier New"/>
              <a:cs typeface="Courier New"/>
            </a:endParaRPr>
          </a:p>
          <a:p>
            <a:pPr marL="241300" indent="-152400">
              <a:lnSpc>
                <a:spcPct val="100000"/>
              </a:lnSpc>
            </a:pPr>
            <a:r>
              <a:rPr sz="2000" b="1" dirty="0">
                <a:latin typeface="Courier New"/>
                <a:cs typeface="Courier New"/>
              </a:rPr>
              <a:t>y </a:t>
            </a:r>
            <a:r>
              <a:rPr sz="2000" b="1" spc="-5" dirty="0">
                <a:latin typeface="Courier New"/>
                <a:cs typeface="Courier New"/>
              </a:rPr>
              <a:t>más tarde, en 2005 lo</a:t>
            </a:r>
            <a:r>
              <a:rPr sz="2000" b="1" spc="-20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compró.</a:t>
            </a:r>
            <a:endParaRPr sz="2000">
              <a:latin typeface="Courier New"/>
              <a:cs typeface="Courier New"/>
            </a:endParaRPr>
          </a:p>
          <a:p>
            <a:pPr marL="241300" marR="236854" algn="ctr">
              <a:lnSpc>
                <a:spcPct val="100000"/>
              </a:lnSpc>
              <a:tabLst>
                <a:tab pos="1155700" algn="l"/>
              </a:tabLst>
            </a:pPr>
            <a:r>
              <a:rPr sz="2000" b="1" spc="-5" dirty="0">
                <a:latin typeface="Courier New"/>
                <a:cs typeface="Courier New"/>
              </a:rPr>
              <a:t>Android fue presentado en 2007  junto	la fundación del Open  Handset</a:t>
            </a:r>
            <a:r>
              <a:rPr sz="2000" b="1" spc="-15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Alliance.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90642" y="400253"/>
            <a:ext cx="38944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40" dirty="0"/>
              <a:t>CREADOR</a:t>
            </a:r>
            <a:r>
              <a:rPr sz="4000" spc="-280" dirty="0"/>
              <a:t> </a:t>
            </a:r>
            <a:r>
              <a:rPr sz="4000" spc="-204" dirty="0"/>
              <a:t>INICIAL</a:t>
            </a:r>
            <a:endParaRPr sz="4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371856" y="477012"/>
            <a:ext cx="8376284" cy="4171315"/>
            <a:chOff x="371856" y="477012"/>
            <a:chExt cx="8376284" cy="4171315"/>
          </a:xfrm>
        </p:grpSpPr>
        <p:sp>
          <p:nvSpPr>
            <p:cNvPr id="11" name="object 11"/>
            <p:cNvSpPr/>
            <p:nvPr/>
          </p:nvSpPr>
          <p:spPr>
            <a:xfrm>
              <a:off x="5230367" y="769620"/>
              <a:ext cx="3517391" cy="38785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856" y="477012"/>
              <a:ext cx="1078992" cy="10805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4875" y="580644"/>
              <a:ext cx="1171956" cy="976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0847" y="1845564"/>
              <a:ext cx="586740" cy="3596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50847" y="1845564"/>
              <a:ext cx="586740" cy="360045"/>
            </a:xfrm>
            <a:custGeom>
              <a:avLst/>
              <a:gdLst/>
              <a:ahLst/>
              <a:cxnLst/>
              <a:rect l="l" t="t" r="r" b="b"/>
              <a:pathLst>
                <a:path w="586739" h="360044">
                  <a:moveTo>
                    <a:pt x="0" y="179832"/>
                  </a:moveTo>
                  <a:lnTo>
                    <a:pt x="146685" y="179832"/>
                  </a:lnTo>
                  <a:lnTo>
                    <a:pt x="146685" y="0"/>
                  </a:lnTo>
                  <a:lnTo>
                    <a:pt x="440054" y="0"/>
                  </a:lnTo>
                  <a:lnTo>
                    <a:pt x="440054" y="179832"/>
                  </a:lnTo>
                  <a:lnTo>
                    <a:pt x="586740" y="179832"/>
                  </a:lnTo>
                  <a:lnTo>
                    <a:pt x="293370" y="359663"/>
                  </a:lnTo>
                  <a:lnTo>
                    <a:pt x="0" y="179832"/>
                  </a:lnTo>
                  <a:close/>
                </a:path>
              </a:pathLst>
            </a:custGeom>
            <a:ln w="9144">
              <a:solidFill>
                <a:srgbClr val="FF6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9075" y="2327147"/>
              <a:ext cx="1510284" cy="11399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3566" y="2710434"/>
              <a:ext cx="581025" cy="431800"/>
            </a:xfrm>
            <a:custGeom>
              <a:avLst/>
              <a:gdLst/>
              <a:ahLst/>
              <a:cxnLst/>
              <a:rect l="l" t="t" r="r" b="b"/>
              <a:pathLst>
                <a:path w="581025" h="431800">
                  <a:moveTo>
                    <a:pt x="13461" y="107823"/>
                  </a:moveTo>
                  <a:lnTo>
                    <a:pt x="0" y="107823"/>
                  </a:lnTo>
                  <a:lnTo>
                    <a:pt x="0" y="323468"/>
                  </a:lnTo>
                  <a:lnTo>
                    <a:pt x="13461" y="323468"/>
                  </a:lnTo>
                  <a:lnTo>
                    <a:pt x="13461" y="107823"/>
                  </a:lnTo>
                  <a:close/>
                </a:path>
                <a:path w="581025" h="431800">
                  <a:moveTo>
                    <a:pt x="53847" y="107823"/>
                  </a:moveTo>
                  <a:lnTo>
                    <a:pt x="26923" y="107823"/>
                  </a:lnTo>
                  <a:lnTo>
                    <a:pt x="26923" y="323468"/>
                  </a:lnTo>
                  <a:lnTo>
                    <a:pt x="53847" y="323468"/>
                  </a:lnTo>
                  <a:lnTo>
                    <a:pt x="53847" y="107823"/>
                  </a:lnTo>
                  <a:close/>
                </a:path>
                <a:path w="581025" h="431800">
                  <a:moveTo>
                    <a:pt x="364997" y="0"/>
                  </a:moveTo>
                  <a:lnTo>
                    <a:pt x="364997" y="107823"/>
                  </a:lnTo>
                  <a:lnTo>
                    <a:pt x="67436" y="107823"/>
                  </a:lnTo>
                  <a:lnTo>
                    <a:pt x="67436" y="323468"/>
                  </a:lnTo>
                  <a:lnTo>
                    <a:pt x="364997" y="323468"/>
                  </a:lnTo>
                  <a:lnTo>
                    <a:pt x="364997" y="431291"/>
                  </a:lnTo>
                  <a:lnTo>
                    <a:pt x="580644" y="215645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23566" y="2710434"/>
              <a:ext cx="581025" cy="431800"/>
            </a:xfrm>
            <a:custGeom>
              <a:avLst/>
              <a:gdLst/>
              <a:ahLst/>
              <a:cxnLst/>
              <a:rect l="l" t="t" r="r" b="b"/>
              <a:pathLst>
                <a:path w="581025" h="431800">
                  <a:moveTo>
                    <a:pt x="0" y="107823"/>
                  </a:moveTo>
                  <a:lnTo>
                    <a:pt x="13461" y="107823"/>
                  </a:lnTo>
                  <a:lnTo>
                    <a:pt x="13461" y="323468"/>
                  </a:lnTo>
                  <a:lnTo>
                    <a:pt x="0" y="323468"/>
                  </a:lnTo>
                  <a:lnTo>
                    <a:pt x="0" y="107823"/>
                  </a:lnTo>
                  <a:close/>
                </a:path>
                <a:path w="581025" h="431800">
                  <a:moveTo>
                    <a:pt x="26923" y="107823"/>
                  </a:moveTo>
                  <a:lnTo>
                    <a:pt x="53847" y="107823"/>
                  </a:lnTo>
                  <a:lnTo>
                    <a:pt x="53847" y="323468"/>
                  </a:lnTo>
                  <a:lnTo>
                    <a:pt x="26923" y="323468"/>
                  </a:lnTo>
                  <a:lnTo>
                    <a:pt x="26923" y="107823"/>
                  </a:lnTo>
                  <a:close/>
                </a:path>
                <a:path w="581025" h="431800">
                  <a:moveTo>
                    <a:pt x="67436" y="107823"/>
                  </a:moveTo>
                  <a:lnTo>
                    <a:pt x="364997" y="107823"/>
                  </a:lnTo>
                  <a:lnTo>
                    <a:pt x="364997" y="0"/>
                  </a:lnTo>
                  <a:lnTo>
                    <a:pt x="580644" y="215645"/>
                  </a:lnTo>
                  <a:lnTo>
                    <a:pt x="364997" y="431291"/>
                  </a:lnTo>
                  <a:lnTo>
                    <a:pt x="364997" y="323468"/>
                  </a:lnTo>
                  <a:lnTo>
                    <a:pt x="67436" y="323468"/>
                  </a:lnTo>
                  <a:lnTo>
                    <a:pt x="67436" y="10782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24096" y="2348611"/>
            <a:ext cx="14262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roid  Inc.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5771" y="4835650"/>
            <a:ext cx="3159252" cy="1973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36" y="5587085"/>
            <a:ext cx="1156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25" dirty="0">
                <a:solidFill>
                  <a:srgbClr val="006FC0"/>
                </a:solidFill>
                <a:latin typeface="Arial"/>
                <a:cs typeface="Arial"/>
              </a:rPr>
              <a:t>2005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7BEA7-3881-4F37-97A1-EA1DFEB2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48" y="304800"/>
            <a:ext cx="7769734" cy="1248411"/>
          </a:xfrm>
        </p:spPr>
        <p:txBody>
          <a:bodyPr/>
          <a:lstStyle/>
          <a:p>
            <a:r>
              <a:rPr lang="es-MX" b="0" i="0" dirty="0">
                <a:effectLst/>
                <a:latin typeface="Roboto" panose="02000000000000000000" pitchFamily="2" charset="0"/>
              </a:rPr>
              <a:t>La evolución de Android, ¡ADIÓS a los postres! - </a:t>
            </a:r>
            <a:r>
              <a:rPr lang="es-MX" b="0" i="0" dirty="0" err="1">
                <a:effectLst/>
                <a:latin typeface="Roboto" panose="02000000000000000000" pitchFamily="2" charset="0"/>
              </a:rPr>
              <a:t>Unocero</a:t>
            </a:r>
            <a:r>
              <a:rPr lang="es-MX" b="0" i="0" dirty="0">
                <a:effectLst/>
                <a:latin typeface="Roboto" panose="02000000000000000000" pitchFamily="2" charset="0"/>
              </a:rPr>
              <a:t> Express</a:t>
            </a:r>
            <a:br>
              <a:rPr lang="es-MX" b="0" i="0" dirty="0">
                <a:effectLst/>
                <a:latin typeface="Roboto" panose="02000000000000000000" pitchFamily="2" charset="0"/>
              </a:rPr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22904C-B627-496A-8E61-DA6E590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66" y="2566796"/>
            <a:ext cx="8071866" cy="738664"/>
          </a:xfrm>
        </p:spPr>
        <p:txBody>
          <a:bodyPr/>
          <a:lstStyle/>
          <a:p>
            <a:r>
              <a:rPr lang="es-MX" dirty="0"/>
              <a:t>https://www.youtube.com/watch?v=ozYBXM9FArY&amp;t=99s&amp;ab_channel=SORPRENDENTESORPRENDENTE</a:t>
            </a:r>
          </a:p>
        </p:txBody>
      </p:sp>
    </p:spTree>
    <p:extLst>
      <p:ext uri="{BB962C8B-B14F-4D97-AF65-F5344CB8AC3E}">
        <p14:creationId xmlns:p14="http://schemas.microsoft.com/office/powerpoint/2010/main" val="258891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220" dirty="0"/>
              <a:t>Línea </a:t>
            </a:r>
            <a:r>
              <a:rPr spc="-110" dirty="0"/>
              <a:t>de</a:t>
            </a:r>
            <a:r>
              <a:rPr spc="-375" dirty="0"/>
              <a:t> </a:t>
            </a:r>
            <a:r>
              <a:rPr spc="-125" dirty="0"/>
              <a:t>Tiempo</a:t>
            </a:r>
          </a:p>
        </p:txBody>
      </p:sp>
      <p:sp>
        <p:nvSpPr>
          <p:cNvPr id="3" name="object 3"/>
          <p:cNvSpPr/>
          <p:nvPr/>
        </p:nvSpPr>
        <p:spPr>
          <a:xfrm>
            <a:off x="847344" y="2333244"/>
            <a:ext cx="2087880" cy="171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0633" y="2478150"/>
            <a:ext cx="6833870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8055" indent="-274955">
              <a:lnSpc>
                <a:spcPct val="100000"/>
              </a:lnSpc>
              <a:spcBef>
                <a:spcPts val="95"/>
              </a:spcBef>
              <a:buClr>
                <a:srgbClr val="93C500"/>
              </a:buClr>
              <a:buFont typeface="Symbol"/>
              <a:buChar char=""/>
              <a:tabLst>
                <a:tab pos="2218690" algn="l"/>
              </a:tabLst>
            </a:pPr>
            <a:r>
              <a:rPr sz="2800" spc="-515" dirty="0">
                <a:solidFill>
                  <a:srgbClr val="3D3C2C"/>
                </a:solidFill>
                <a:latin typeface="Arial"/>
                <a:cs typeface="Arial"/>
              </a:rPr>
              <a:t>G1</a:t>
            </a:r>
            <a:endParaRPr sz="2800" dirty="0">
              <a:latin typeface="Arial"/>
              <a:cs typeface="Arial"/>
            </a:endParaRPr>
          </a:p>
          <a:p>
            <a:pPr marL="1877695" marR="5080" indent="-3175" algn="ctr">
              <a:lnSpc>
                <a:spcPct val="100000"/>
              </a:lnSpc>
              <a:spcBef>
                <a:spcPts val="2405"/>
              </a:spcBef>
            </a:pPr>
            <a:r>
              <a:rPr sz="2000" spc="-125" dirty="0">
                <a:latin typeface="Arial"/>
                <a:cs typeface="Arial"/>
              </a:rPr>
              <a:t>Fue </a:t>
            </a:r>
            <a:r>
              <a:rPr sz="2000" spc="-40" dirty="0">
                <a:latin typeface="Arial"/>
                <a:cs typeface="Arial"/>
              </a:rPr>
              <a:t>el </a:t>
            </a:r>
            <a:r>
              <a:rPr sz="2000" spc="-10" dirty="0">
                <a:latin typeface="Arial"/>
                <a:cs typeface="Arial"/>
              </a:rPr>
              <a:t>primer </a:t>
            </a:r>
            <a:r>
              <a:rPr sz="2000" spc="-25" dirty="0">
                <a:latin typeface="Arial"/>
                <a:cs typeface="Arial"/>
              </a:rPr>
              <a:t>dispositivo </a:t>
            </a:r>
            <a:r>
              <a:rPr sz="2000" spc="-15" dirty="0">
                <a:latin typeface="Arial"/>
                <a:cs typeface="Arial"/>
              </a:rPr>
              <a:t>móvil </a:t>
            </a:r>
            <a:r>
              <a:rPr sz="2000" spc="-60" dirty="0">
                <a:latin typeface="Arial"/>
                <a:cs typeface="Arial"/>
              </a:rPr>
              <a:t>en </a:t>
            </a:r>
            <a:r>
              <a:rPr sz="2000" spc="-55" dirty="0">
                <a:latin typeface="Arial"/>
                <a:cs typeface="Arial"/>
              </a:rPr>
              <a:t>aparecer  </a:t>
            </a:r>
            <a:r>
              <a:rPr sz="2000" spc="-45" dirty="0">
                <a:latin typeface="Arial"/>
                <a:cs typeface="Arial"/>
              </a:rPr>
              <a:t>con </a:t>
            </a:r>
            <a:r>
              <a:rPr sz="2000" spc="-20" dirty="0">
                <a:latin typeface="Arial"/>
                <a:cs typeface="Arial"/>
              </a:rPr>
              <a:t>Android </a:t>
            </a:r>
            <a:r>
              <a:rPr sz="2000" spc="-30" dirty="0">
                <a:latin typeface="Arial"/>
                <a:cs typeface="Arial"/>
              </a:rPr>
              <a:t>como </a:t>
            </a:r>
            <a:r>
              <a:rPr sz="2000" spc="-240" dirty="0">
                <a:latin typeface="Arial"/>
                <a:cs typeface="Arial"/>
              </a:rPr>
              <a:t>SO </a:t>
            </a:r>
            <a:r>
              <a:rPr sz="2000" dirty="0">
                <a:latin typeface="Arial"/>
                <a:cs typeface="Arial"/>
              </a:rPr>
              <a:t>fue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el </a:t>
            </a:r>
            <a:r>
              <a:rPr sz="2000" spc="-229" dirty="0">
                <a:latin typeface="Arial"/>
                <a:cs typeface="Arial"/>
              </a:rPr>
              <a:t>HTC </a:t>
            </a:r>
            <a:r>
              <a:rPr sz="2000" spc="-75" dirty="0">
                <a:latin typeface="Arial"/>
                <a:cs typeface="Arial"/>
              </a:rPr>
              <a:t>Dream </a:t>
            </a:r>
            <a:r>
              <a:rPr sz="2000" spc="-45" dirty="0">
                <a:latin typeface="Arial"/>
                <a:cs typeface="Arial"/>
              </a:rPr>
              <a:t>con </a:t>
            </a:r>
            <a:r>
              <a:rPr sz="2000" spc="-40" dirty="0">
                <a:latin typeface="Arial"/>
                <a:cs typeface="Arial"/>
              </a:rPr>
              <a:t>el  </a:t>
            </a:r>
            <a:r>
              <a:rPr sz="2000" spc="-15" dirty="0">
                <a:latin typeface="Arial"/>
                <a:cs typeface="Arial"/>
              </a:rPr>
              <a:t>nombre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G1.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285" dirty="0">
                <a:latin typeface="Arial"/>
                <a:cs typeface="Arial"/>
              </a:rPr>
              <a:t>GPS </a:t>
            </a:r>
            <a:r>
              <a:rPr sz="2000" spc="-70" dirty="0">
                <a:latin typeface="Arial"/>
                <a:cs typeface="Arial"/>
              </a:rPr>
              <a:t>y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Bluetooth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15" dirty="0">
                <a:latin typeface="Arial"/>
                <a:cs typeface="Arial"/>
              </a:rPr>
              <a:t>Multitareas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25" dirty="0">
                <a:latin typeface="Arial"/>
                <a:cs typeface="Arial"/>
              </a:rPr>
              <a:t>Integración </a:t>
            </a:r>
            <a:r>
              <a:rPr sz="2000" spc="-45" dirty="0">
                <a:latin typeface="Arial"/>
                <a:cs typeface="Arial"/>
              </a:rPr>
              <a:t>con </a:t>
            </a:r>
            <a:r>
              <a:rPr sz="2000" spc="-60" dirty="0">
                <a:latin typeface="Arial"/>
                <a:cs typeface="Arial"/>
              </a:rPr>
              <a:t>servicios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Google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85" dirty="0">
                <a:latin typeface="Arial"/>
                <a:cs typeface="Arial"/>
              </a:rPr>
              <a:t>Tienda </a:t>
            </a:r>
            <a:r>
              <a:rPr sz="2000" spc="-20" dirty="0">
                <a:latin typeface="Arial"/>
                <a:cs typeface="Arial"/>
              </a:rPr>
              <a:t>Android </a:t>
            </a:r>
            <a:r>
              <a:rPr sz="2000" spc="-55" dirty="0">
                <a:latin typeface="Arial"/>
                <a:cs typeface="Arial"/>
              </a:rPr>
              <a:t>para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aplicaciones.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7297" y="621614"/>
            <a:ext cx="20885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9" dirty="0">
                <a:latin typeface="Arial"/>
                <a:cs typeface="Arial"/>
              </a:rPr>
              <a:t>CUPCAKE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2276855"/>
            <a:ext cx="1821179" cy="3558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1789" y="2740532"/>
            <a:ext cx="5458460" cy="3369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204" algn="ctr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latin typeface="Arial"/>
                <a:cs typeface="Arial"/>
              </a:rPr>
              <a:t>Lanzado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mercado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el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30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De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Abril,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2009.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Basado</a:t>
            </a:r>
            <a:endParaRPr sz="2000">
              <a:latin typeface="Arial"/>
              <a:cs typeface="Arial"/>
            </a:endParaRPr>
          </a:p>
          <a:p>
            <a:pPr marL="244475" algn="ctr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en </a:t>
            </a:r>
            <a:r>
              <a:rPr sz="2000" spc="-45" dirty="0">
                <a:latin typeface="Arial"/>
                <a:cs typeface="Arial"/>
              </a:rPr>
              <a:t>Linux </a:t>
            </a:r>
            <a:r>
              <a:rPr sz="2000" spc="-50" dirty="0">
                <a:latin typeface="Arial"/>
                <a:cs typeface="Arial"/>
              </a:rPr>
              <a:t>Kernel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2.6.27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CARACTERISTICAS: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200" dirty="0">
                <a:latin typeface="Arial"/>
                <a:cs typeface="Arial"/>
              </a:rPr>
              <a:t>Se </a:t>
            </a:r>
            <a:r>
              <a:rPr sz="2000" spc="-10" dirty="0">
                <a:latin typeface="Arial"/>
                <a:cs typeface="Arial"/>
              </a:rPr>
              <a:t>integra </a:t>
            </a:r>
            <a:r>
              <a:rPr sz="2000" spc="-70" dirty="0">
                <a:latin typeface="Arial"/>
                <a:cs typeface="Arial"/>
              </a:rPr>
              <a:t>una </a:t>
            </a:r>
            <a:r>
              <a:rPr sz="2000" spc="-80" dirty="0">
                <a:latin typeface="Arial"/>
                <a:cs typeface="Arial"/>
              </a:rPr>
              <a:t>cámara </a:t>
            </a:r>
            <a:r>
              <a:rPr sz="2000" spc="-50" dirty="0">
                <a:latin typeface="Arial"/>
                <a:cs typeface="Arial"/>
              </a:rPr>
              <a:t>de </a:t>
            </a:r>
            <a:r>
              <a:rPr sz="2000" spc="75" dirty="0">
                <a:latin typeface="Arial"/>
                <a:cs typeface="Arial"/>
              </a:rPr>
              <a:t>foto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y </a:t>
            </a:r>
            <a:r>
              <a:rPr sz="2000" spc="-30" dirty="0">
                <a:latin typeface="Arial"/>
                <a:cs typeface="Arial"/>
              </a:rPr>
              <a:t>video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200" dirty="0">
                <a:latin typeface="Arial"/>
                <a:cs typeface="Arial"/>
              </a:rPr>
              <a:t>Se </a:t>
            </a:r>
            <a:r>
              <a:rPr sz="2000" spc="-15" dirty="0">
                <a:latin typeface="Arial"/>
                <a:cs typeface="Arial"/>
              </a:rPr>
              <a:t>habilita función </a:t>
            </a:r>
            <a:r>
              <a:rPr sz="2000" spc="-125" dirty="0">
                <a:latin typeface="Arial"/>
                <a:cs typeface="Arial"/>
              </a:rPr>
              <a:t>Voz </a:t>
            </a:r>
            <a:r>
              <a:rPr sz="2000" spc="-114" dirty="0">
                <a:latin typeface="Arial"/>
                <a:cs typeface="Arial"/>
              </a:rPr>
              <a:t>–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Texto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25" dirty="0">
                <a:latin typeface="Arial"/>
                <a:cs typeface="Arial"/>
              </a:rPr>
              <a:t>Integración </a:t>
            </a:r>
            <a:r>
              <a:rPr sz="2000" spc="-50" dirty="0">
                <a:latin typeface="Arial"/>
                <a:cs typeface="Arial"/>
              </a:rPr>
              <a:t>de </a:t>
            </a:r>
            <a:r>
              <a:rPr sz="2000" spc="-60" dirty="0">
                <a:latin typeface="Arial"/>
                <a:cs typeface="Arial"/>
              </a:rPr>
              <a:t>ventanas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animadas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80" dirty="0">
                <a:latin typeface="Arial"/>
                <a:cs typeface="Arial"/>
              </a:rPr>
              <a:t>Tienda </a:t>
            </a:r>
            <a:r>
              <a:rPr sz="2000" spc="-15" dirty="0">
                <a:latin typeface="Arial"/>
                <a:cs typeface="Arial"/>
              </a:rPr>
              <a:t>Android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renovada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AAEA24"/>
              </a:buClr>
              <a:buFont typeface="Wingdings"/>
              <a:buChar char=""/>
              <a:tabLst>
                <a:tab pos="299720" algn="l"/>
              </a:tabLst>
            </a:pPr>
            <a:r>
              <a:rPr sz="2000" spc="-90" dirty="0">
                <a:latin typeface="Arial"/>
                <a:cs typeface="Arial"/>
              </a:rPr>
              <a:t>Teclado </a:t>
            </a:r>
            <a:r>
              <a:rPr sz="2000" spc="-30" dirty="0">
                <a:latin typeface="Arial"/>
                <a:cs typeface="Arial"/>
              </a:rPr>
              <a:t>Virtual </a:t>
            </a:r>
            <a:r>
              <a:rPr sz="2000" spc="-60" dirty="0">
                <a:latin typeface="Arial"/>
                <a:cs typeface="Arial"/>
              </a:rPr>
              <a:t>en </a:t>
            </a:r>
            <a:r>
              <a:rPr sz="2000" spc="-105" dirty="0">
                <a:latin typeface="Arial"/>
                <a:cs typeface="Arial"/>
              </a:rPr>
              <a:t>cajas </a:t>
            </a:r>
            <a:r>
              <a:rPr sz="2000" spc="-50" dirty="0">
                <a:latin typeface="Arial"/>
                <a:cs typeface="Arial"/>
              </a:rPr>
              <a:t>de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texto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887</Words>
  <Application>Microsoft Office PowerPoint</Application>
  <PresentationFormat>Presentación en pantalla (4:3)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Calibri</vt:lpstr>
      <vt:lpstr>Comic Sans MS</vt:lpstr>
      <vt:lpstr>Courier New</vt:lpstr>
      <vt:lpstr>DejaVu Sans Mono</vt:lpstr>
      <vt:lpstr>Roboto</vt:lpstr>
      <vt:lpstr>Symbol</vt:lpstr>
      <vt:lpstr>TeXGyreAdventor</vt:lpstr>
      <vt:lpstr>Trebuchet MS</vt:lpstr>
      <vt:lpstr>Wingdings</vt:lpstr>
      <vt:lpstr>Office Theme</vt:lpstr>
      <vt:lpstr>SISTEMA OPERATIVO  ANDROID</vt:lpstr>
      <vt:lpstr>La increíble evolución de los celulares </vt:lpstr>
      <vt:lpstr>Que Es??</vt:lpstr>
      <vt:lpstr>CARACTERISTICAS PRINCIPALES</vt:lpstr>
      <vt:lpstr>HISTORIA </vt:lpstr>
      <vt:lpstr>CREADOR INICIAL</vt:lpstr>
      <vt:lpstr>La evolución de Android, ¡ADIÓS a los postres! - Unocero Express </vt:lpstr>
      <vt:lpstr>Línea de Tiempo</vt:lpstr>
      <vt:lpstr>CUPCAKE</vt:lpstr>
      <vt:lpstr>DONUT 1.6</vt:lpstr>
      <vt:lpstr>ECLAIR 2.O</vt:lpstr>
      <vt:lpstr>ECLAIR 2.1</vt:lpstr>
      <vt:lpstr>FROYO 2.2</vt:lpstr>
      <vt:lpstr>GINGERBREAD 2.3</vt:lpstr>
      <vt:lpstr>HONEYCOMB 3.0</vt:lpstr>
      <vt:lpstr>ICE CREAM SANDWICH 4.0</vt:lpstr>
      <vt:lpstr>ANDROID WEAR</vt:lpstr>
      <vt:lpstr>ANDROID LOLLIPOP</vt:lpstr>
      <vt:lpstr>FUTURO DE ANDROID</vt:lpstr>
      <vt:lpstr>En un futuro no muy lejano serán  mas los dispositivos con  capacidad de soportar Android  que aquellos que corren  cualquier otro SO.</vt:lpstr>
      <vt:lpstr>Participación del día de hoy  realizare preguntas generales del bloque 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OPERATIVO  ANDROID</dc:title>
  <dc:creator>GCARLOS ERAZO</dc:creator>
  <cp:lastModifiedBy>GCARLOS ERAZO</cp:lastModifiedBy>
  <cp:revision>8</cp:revision>
  <dcterms:created xsi:type="dcterms:W3CDTF">2021-06-07T02:54:43Z</dcterms:created>
  <dcterms:modified xsi:type="dcterms:W3CDTF">2021-06-07T17:25:18Z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2021-06-07T00:00:00Z</vt:filetime>
  </property>
</Properties>
</file>