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4" r:id="rId1"/>
  </p:sldMasterIdLst>
  <p:notesMasterIdLst>
    <p:notesMasterId r:id="rId27"/>
  </p:notesMasterIdLst>
  <p:sldIdLst>
    <p:sldId id="256" r:id="rId2"/>
    <p:sldId id="291" r:id="rId3"/>
    <p:sldId id="282" r:id="rId4"/>
    <p:sldId id="265" r:id="rId5"/>
    <p:sldId id="261" r:id="rId6"/>
    <p:sldId id="263" r:id="rId7"/>
    <p:sldId id="264" r:id="rId8"/>
    <p:sldId id="259" r:id="rId9"/>
    <p:sldId id="262" r:id="rId10"/>
    <p:sldId id="276" r:id="rId11"/>
    <p:sldId id="292" r:id="rId12"/>
    <p:sldId id="284" r:id="rId13"/>
    <p:sldId id="285" r:id="rId14"/>
    <p:sldId id="286" r:id="rId15"/>
    <p:sldId id="275" r:id="rId16"/>
    <p:sldId id="277" r:id="rId17"/>
    <p:sldId id="280" r:id="rId18"/>
    <p:sldId id="293" r:id="rId19"/>
    <p:sldId id="278" r:id="rId20"/>
    <p:sldId id="283" r:id="rId21"/>
    <p:sldId id="279" r:id="rId22"/>
    <p:sldId id="281" r:id="rId23"/>
    <p:sldId id="288" r:id="rId24"/>
    <p:sldId id="289" r:id="rId25"/>
    <p:sldId id="290" r:id="rId26"/>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12" autoAdjust="0"/>
    <p:restoredTop sz="94333" autoAdjust="0"/>
  </p:normalViewPr>
  <p:slideViewPr>
    <p:cSldViewPr>
      <p:cViewPr varScale="1">
        <p:scale>
          <a:sx n="66" d="100"/>
          <a:sy n="66" d="100"/>
        </p:scale>
        <p:origin x="48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4347D9-7F1F-4524-8656-2C260AC8D618}" type="datetimeFigureOut">
              <a:rPr lang="es-MX" smtClean="0"/>
              <a:pPr/>
              <a:t>22/03/2021</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A1231A-A58B-4A52-AE79-28DF0FBA51DF}" type="slidenum">
              <a:rPr lang="es-MX" smtClean="0"/>
              <a:pPr/>
              <a:t>‹Nº›</a:t>
            </a:fld>
            <a:endParaRPr lang="es-MX"/>
          </a:p>
        </p:txBody>
      </p:sp>
    </p:spTree>
    <p:extLst>
      <p:ext uri="{BB962C8B-B14F-4D97-AF65-F5344CB8AC3E}">
        <p14:creationId xmlns:p14="http://schemas.microsoft.com/office/powerpoint/2010/main" val="1516013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FA1231A-A58B-4A52-AE79-28DF0FBA51DF}" type="slidenum">
              <a:rPr lang="es-MX" smtClean="0"/>
              <a:pPr/>
              <a:t>1</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 name="22 Rectángulo"/>
          <p:cNvSpPr/>
          <p:nvPr/>
        </p:nvSpPr>
        <p:spPr>
          <a:xfrm flipV="1">
            <a:off x="5410184" y="3810002"/>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Rectángulo"/>
          <p:cNvSpPr/>
          <p:nvPr/>
        </p:nvSpPr>
        <p:spPr>
          <a:xfrm flipV="1">
            <a:off x="5410202" y="3897011"/>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Rectángulo"/>
          <p:cNvSpPr/>
          <p:nvPr/>
        </p:nvSpPr>
        <p:spPr>
          <a:xfrm flipV="1">
            <a:off x="5410202"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Rectángulo"/>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Rectángulo"/>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Rectángulo redondeado"/>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Rectángulo redondeado"/>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Rectángulo"/>
          <p:cNvSpPr/>
          <p:nvPr/>
        </p:nvSpPr>
        <p:spPr>
          <a:xfrm>
            <a:off x="1" y="3649661"/>
            <a:ext cx="9144000" cy="244171"/>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2" y="3675528"/>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V="1">
            <a:off x="6414051" y="3643091"/>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1"/>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2401889"/>
            <a:ext cx="8458200" cy="1470025"/>
          </a:xfrm>
        </p:spPr>
        <p:txBody>
          <a:bodyPr anchor="b"/>
          <a:lstStyle>
            <a:lvl1pPr>
              <a:defRPr sz="4400">
                <a:solidFill>
                  <a:schemeClr val="bg1"/>
                </a:solidFill>
              </a:defRPr>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457200" y="3899937"/>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a:xfrm>
            <a:off x="6705600" y="4206240"/>
            <a:ext cx="960120" cy="457200"/>
          </a:xfrm>
        </p:spPr>
        <p:txBody>
          <a:bodyPr/>
          <a:lstStyle/>
          <a:p>
            <a:pPr>
              <a:defRPr/>
            </a:pPr>
            <a:endParaRPr lang="es-ES" dirty="0"/>
          </a:p>
        </p:txBody>
      </p:sp>
      <p:sp>
        <p:nvSpPr>
          <p:cNvPr id="17" name="16 Marcador de pie de página"/>
          <p:cNvSpPr>
            <a:spLocks noGrp="1"/>
          </p:cNvSpPr>
          <p:nvPr>
            <p:ph type="ftr" sz="quarter" idx="11"/>
          </p:nvPr>
        </p:nvSpPr>
        <p:spPr>
          <a:xfrm>
            <a:off x="5410200" y="4205288"/>
            <a:ext cx="1295400" cy="457200"/>
          </a:xfrm>
        </p:spPr>
        <p:txBody>
          <a:bodyPr/>
          <a:lstStyle/>
          <a:p>
            <a:pPr>
              <a:defRPr/>
            </a:pPr>
            <a:endParaRPr lang="es-ES" dirty="0"/>
          </a:p>
        </p:txBody>
      </p:sp>
      <p:sp>
        <p:nvSpPr>
          <p:cNvPr id="29" name="28 Marcador de número de diapositiva"/>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defRPr/>
            </a:pPr>
            <a:fld id="{2EF41FF8-2354-4863-9E07-561BD1D549AB}" type="slidenum">
              <a:rPr lang="es-ES" smtClean="0"/>
              <a:pPr>
                <a:defRPr/>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pPr>
              <a:defRPr/>
            </a:pPr>
            <a:endParaRPr lang="es-ES" dirty="0"/>
          </a:p>
        </p:txBody>
      </p:sp>
      <p:sp>
        <p:nvSpPr>
          <p:cNvPr id="5" name="4 Marcador de pie de página"/>
          <p:cNvSpPr>
            <a:spLocks noGrp="1"/>
          </p:cNvSpPr>
          <p:nvPr>
            <p:ph type="ftr" sz="quarter" idx="11"/>
          </p:nvPr>
        </p:nvSpPr>
        <p:spPr/>
        <p:txBody>
          <a:bodyPr/>
          <a:lstStyle/>
          <a:p>
            <a:pPr>
              <a:defRPr/>
            </a:pPr>
            <a:endParaRPr lang="es-ES" dirty="0"/>
          </a:p>
        </p:txBody>
      </p:sp>
      <p:sp>
        <p:nvSpPr>
          <p:cNvPr id="6" name="5 Marcador de número de diapositiva"/>
          <p:cNvSpPr>
            <a:spLocks noGrp="1"/>
          </p:cNvSpPr>
          <p:nvPr>
            <p:ph type="sldNum" sz="quarter" idx="12"/>
          </p:nvPr>
        </p:nvSpPr>
        <p:spPr/>
        <p:txBody>
          <a:bodyPr/>
          <a:lstStyle/>
          <a:p>
            <a:pPr>
              <a:defRPr/>
            </a:pPr>
            <a:fld id="{6D603E13-A1C5-4AAB-9E8A-6107F019C8D0}" type="slidenum">
              <a:rPr lang="es-ES" smtClean="0"/>
              <a:pPr>
                <a:defRPr/>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1143000"/>
            <a:ext cx="1905000" cy="5486400"/>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1143000"/>
            <a:ext cx="6248400" cy="5486400"/>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pPr>
              <a:defRPr/>
            </a:pPr>
            <a:endParaRPr lang="es-ES" dirty="0"/>
          </a:p>
        </p:txBody>
      </p:sp>
      <p:sp>
        <p:nvSpPr>
          <p:cNvPr id="5" name="4 Marcador de pie de página"/>
          <p:cNvSpPr>
            <a:spLocks noGrp="1"/>
          </p:cNvSpPr>
          <p:nvPr>
            <p:ph type="ftr" sz="quarter" idx="11"/>
          </p:nvPr>
        </p:nvSpPr>
        <p:spPr/>
        <p:txBody>
          <a:bodyPr/>
          <a:lstStyle/>
          <a:p>
            <a:pPr>
              <a:defRPr/>
            </a:pPr>
            <a:endParaRPr lang="es-ES" dirty="0"/>
          </a:p>
        </p:txBody>
      </p:sp>
      <p:sp>
        <p:nvSpPr>
          <p:cNvPr id="6" name="5 Marcador de número de diapositiva"/>
          <p:cNvSpPr>
            <a:spLocks noGrp="1"/>
          </p:cNvSpPr>
          <p:nvPr>
            <p:ph type="sldNum" sz="quarter" idx="12"/>
          </p:nvPr>
        </p:nvSpPr>
        <p:spPr/>
        <p:txBody>
          <a:bodyPr/>
          <a:lstStyle/>
          <a:p>
            <a:pPr>
              <a:defRPr/>
            </a:pPr>
            <a:fld id="{8A4B37CE-CD01-4547-9E4C-EBDEBC3CCA7E}" type="slidenum">
              <a:rPr lang="es-ES" smtClean="0"/>
              <a:pPr>
                <a:defRPr/>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tx1"/>
                </a:solidFill>
              </a:defRPr>
            </a:lvl1pPr>
          </a:lstStyle>
          <a:p>
            <a:r>
              <a:rPr kumimoji="0" lang="es-ES" dirty="0"/>
              <a:t>Haga clic para modificar el estilo de título del patrón</a:t>
            </a:r>
            <a:endParaRPr kumimoji="0" lang="en-US" dirty="0"/>
          </a:p>
        </p:txBody>
      </p:sp>
      <p:sp>
        <p:nvSpPr>
          <p:cNvPr id="3" name="2 Marcador de contenido"/>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pPr>
              <a:defRPr/>
            </a:pPr>
            <a:endParaRPr lang="es-ES" dirty="0"/>
          </a:p>
        </p:txBody>
      </p:sp>
      <p:sp>
        <p:nvSpPr>
          <p:cNvPr id="5" name="4 Marcador de pie de página"/>
          <p:cNvSpPr>
            <a:spLocks noGrp="1"/>
          </p:cNvSpPr>
          <p:nvPr>
            <p:ph type="ftr" sz="quarter" idx="11"/>
          </p:nvPr>
        </p:nvSpPr>
        <p:spPr/>
        <p:txBody>
          <a:bodyPr/>
          <a:lstStyle/>
          <a:p>
            <a:pPr>
              <a:defRPr/>
            </a:pPr>
            <a:endParaRPr lang="es-ES" dirty="0"/>
          </a:p>
        </p:txBody>
      </p:sp>
      <p:sp>
        <p:nvSpPr>
          <p:cNvPr id="6" name="5 Marcador de número de diapositiva"/>
          <p:cNvSpPr>
            <a:spLocks noGrp="1"/>
          </p:cNvSpPr>
          <p:nvPr>
            <p:ph type="sldNum" sz="quarter" idx="12"/>
          </p:nvPr>
        </p:nvSpPr>
        <p:spPr/>
        <p:txBody>
          <a:bodyPr/>
          <a:lstStyle/>
          <a:p>
            <a:pPr>
              <a:defRPr/>
            </a:pPr>
            <a:fld id="{F8B19D8A-E52A-43BE-924B-E202D370EFE9}" type="slidenum">
              <a:rPr lang="es-ES" smtClean="0"/>
              <a:pPr>
                <a:defRPr/>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1981201"/>
            <a:ext cx="7772400" cy="1362075"/>
          </a:xfrm>
        </p:spPr>
        <p:txBody>
          <a:bodyPr anchor="b">
            <a:noAutofit/>
          </a:bodyPr>
          <a:lstStyle>
            <a:lvl1pPr algn="l">
              <a:buNone/>
              <a:defRPr sz="4300" b="1" cap="none" baseline="0">
                <a:ln w="12700">
                  <a:solidFill>
                    <a:schemeClr val="accent2">
                      <a:shade val="90000"/>
                      <a:satMod val="150000"/>
                    </a:schemeClr>
                  </a:solidFill>
                </a:ln>
                <a:solidFill>
                  <a:schemeClr val="tx1"/>
                </a:solidFill>
                <a:effectLst>
                  <a:outerShdw blurRad="38100" dist="38100" dir="5400000" algn="tl" rotWithShape="0">
                    <a:srgbClr val="000000">
                      <a:alpha val="25000"/>
                    </a:srgbClr>
                  </a:outerShdw>
                </a:effectLst>
              </a:defRPr>
            </a:lvl1pPr>
          </a:lstStyle>
          <a:p>
            <a:r>
              <a:rPr kumimoji="0" lang="es-ES" dirty="0"/>
              <a:t>Haga clic para modificar el estilo de título del patrón</a:t>
            </a:r>
            <a:endParaRPr kumimoji="0" lang="en-US" dirty="0"/>
          </a:p>
        </p:txBody>
      </p:sp>
      <p:sp>
        <p:nvSpPr>
          <p:cNvPr id="3" name="2 Marcador de texto"/>
          <p:cNvSpPr>
            <a:spLocks noGrp="1"/>
          </p:cNvSpPr>
          <p:nvPr>
            <p:ph type="body" idx="1"/>
          </p:nvPr>
        </p:nvSpPr>
        <p:spPr>
          <a:xfrm>
            <a:off x="722313" y="3367088"/>
            <a:ext cx="7772400" cy="1509712"/>
          </a:xfrm>
        </p:spPr>
        <p:txBody>
          <a:bodyPr anchor="t"/>
          <a:lstStyle>
            <a:lvl1pPr marL="45720" indent="0">
              <a:buNone/>
              <a:defRPr sz="2100" b="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p:txBody>
          <a:bodyPr/>
          <a:lstStyle/>
          <a:p>
            <a:pPr>
              <a:defRPr/>
            </a:pPr>
            <a:endParaRPr lang="es-ES" dirty="0"/>
          </a:p>
        </p:txBody>
      </p:sp>
      <p:sp>
        <p:nvSpPr>
          <p:cNvPr id="5" name="4 Marcador de pie de página"/>
          <p:cNvSpPr>
            <a:spLocks noGrp="1"/>
          </p:cNvSpPr>
          <p:nvPr>
            <p:ph type="ftr" sz="quarter" idx="11"/>
          </p:nvPr>
        </p:nvSpPr>
        <p:spPr/>
        <p:txBody>
          <a:bodyPr/>
          <a:lstStyle/>
          <a:p>
            <a:pPr>
              <a:defRPr/>
            </a:pPr>
            <a:endParaRPr lang="es-ES" dirty="0"/>
          </a:p>
        </p:txBody>
      </p:sp>
      <p:sp>
        <p:nvSpPr>
          <p:cNvPr id="6" name="5 Marcador de número de diapositiva"/>
          <p:cNvSpPr>
            <a:spLocks noGrp="1"/>
          </p:cNvSpPr>
          <p:nvPr>
            <p:ph type="sldNum" sz="quarter" idx="12"/>
          </p:nvPr>
        </p:nvSpPr>
        <p:spPr/>
        <p:txBody>
          <a:bodyPr/>
          <a:lstStyle/>
          <a:p>
            <a:pPr>
              <a:defRPr/>
            </a:pPr>
            <a:fld id="{4E6A844C-8A6E-4751-926E-32DC44F2F139}" type="slidenum">
              <a:rPr lang="es-ES" smtClean="0"/>
              <a:pPr>
                <a:defRPr/>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tx1"/>
                </a:solidFill>
              </a:defRPr>
            </a:lvl1pPr>
          </a:lstStyle>
          <a:p>
            <a:r>
              <a:rPr kumimoji="0" lang="es-ES" dirty="0"/>
              <a:t>Haga clic para modificar el estilo de título del patrón</a:t>
            </a:r>
            <a:endParaRPr kumimoji="0" lang="en-US" dirty="0"/>
          </a:p>
        </p:txBody>
      </p:sp>
      <p:sp>
        <p:nvSpPr>
          <p:cNvPr id="3" name="2 Marcador de contenido"/>
          <p:cNvSpPr>
            <a:spLocks noGrp="1"/>
          </p:cNvSpPr>
          <p:nvPr>
            <p:ph sz="half" idx="1"/>
          </p:nvPr>
        </p:nvSpPr>
        <p:spPr>
          <a:xfrm>
            <a:off x="457200" y="2249425"/>
            <a:ext cx="4038600" cy="4525963"/>
          </a:xfrm>
        </p:spPr>
        <p:txBody>
          <a:bodyPr/>
          <a:lstStyle>
            <a:lvl1pPr>
              <a:defRPr sz="2000">
                <a:solidFill>
                  <a:schemeClr val="tx1"/>
                </a:solidFill>
              </a:defRPr>
            </a:lvl1pPr>
            <a:lvl2pPr>
              <a:defRPr sz="19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648200" y="2249425"/>
            <a:ext cx="4038600" cy="4525963"/>
          </a:xfrm>
        </p:spPr>
        <p:txBody>
          <a:bodyPr/>
          <a:lstStyle>
            <a:lvl1pPr>
              <a:defRPr sz="2000">
                <a:solidFill>
                  <a:schemeClr val="tx1"/>
                </a:solidFill>
              </a:defRPr>
            </a:lvl1pPr>
            <a:lvl2pPr>
              <a:defRPr sz="19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pPr>
              <a:defRPr/>
            </a:pPr>
            <a:endParaRPr lang="es-ES" dirty="0"/>
          </a:p>
        </p:txBody>
      </p:sp>
      <p:sp>
        <p:nvSpPr>
          <p:cNvPr id="6" name="5 Marcador de pie de página"/>
          <p:cNvSpPr>
            <a:spLocks noGrp="1"/>
          </p:cNvSpPr>
          <p:nvPr>
            <p:ph type="ftr" sz="quarter" idx="11"/>
          </p:nvPr>
        </p:nvSpPr>
        <p:spPr/>
        <p:txBody>
          <a:bodyPr/>
          <a:lstStyle/>
          <a:p>
            <a:pPr>
              <a:defRPr/>
            </a:pPr>
            <a:endParaRPr lang="es-ES" dirty="0"/>
          </a:p>
        </p:txBody>
      </p:sp>
      <p:sp>
        <p:nvSpPr>
          <p:cNvPr id="7" name="6 Marcador de número de diapositiva"/>
          <p:cNvSpPr>
            <a:spLocks noGrp="1"/>
          </p:cNvSpPr>
          <p:nvPr>
            <p:ph type="sldNum" sz="quarter" idx="12"/>
          </p:nvPr>
        </p:nvSpPr>
        <p:spPr/>
        <p:txBody>
          <a:bodyPr/>
          <a:lstStyle/>
          <a:p>
            <a:pPr>
              <a:defRPr/>
            </a:pPr>
            <a:fld id="{5D448EB0-C0E5-4CF4-8079-7CFA17D57591}" type="slidenum">
              <a:rPr lang="es-ES" smtClean="0"/>
              <a:pPr>
                <a:defRPr/>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382000" cy="1069848"/>
          </a:xfrm>
        </p:spPr>
        <p:txBody>
          <a:bodyPr anchor="ctr"/>
          <a:lstStyle>
            <a:lvl1pPr>
              <a:defRPr sz="4000" b="0" i="0" cap="none" baseline="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381000" y="2244971"/>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721227" y="2244971"/>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718306"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6" name="25 Marcador de fecha"/>
          <p:cNvSpPr>
            <a:spLocks noGrp="1"/>
          </p:cNvSpPr>
          <p:nvPr>
            <p:ph type="dt" sz="half" idx="10"/>
          </p:nvPr>
        </p:nvSpPr>
        <p:spPr/>
        <p:txBody>
          <a:bodyPr rtlCol="0"/>
          <a:lstStyle/>
          <a:p>
            <a:pPr>
              <a:defRPr/>
            </a:pPr>
            <a:endParaRPr lang="es-ES" dirty="0"/>
          </a:p>
        </p:txBody>
      </p:sp>
      <p:sp>
        <p:nvSpPr>
          <p:cNvPr id="27" name="26 Marcador de número de diapositiva"/>
          <p:cNvSpPr>
            <a:spLocks noGrp="1"/>
          </p:cNvSpPr>
          <p:nvPr>
            <p:ph type="sldNum" sz="quarter" idx="11"/>
          </p:nvPr>
        </p:nvSpPr>
        <p:spPr/>
        <p:txBody>
          <a:bodyPr rtlCol="0"/>
          <a:lstStyle/>
          <a:p>
            <a:pPr>
              <a:defRPr/>
            </a:pPr>
            <a:fld id="{726E1BB7-3114-46FB-8CE2-4F9981FBC9EF}" type="slidenum">
              <a:rPr lang="es-ES" smtClean="0"/>
              <a:pPr>
                <a:defRPr/>
              </a:pPr>
              <a:t>‹Nº›</a:t>
            </a:fld>
            <a:endParaRPr lang="es-ES" dirty="0"/>
          </a:p>
        </p:txBody>
      </p:sp>
      <p:sp>
        <p:nvSpPr>
          <p:cNvPr id="28" name="27 Marcador de pie de página"/>
          <p:cNvSpPr>
            <a:spLocks noGrp="1"/>
          </p:cNvSpPr>
          <p:nvPr>
            <p:ph type="ftr" sz="quarter" idx="12"/>
          </p:nvPr>
        </p:nvSpPr>
        <p:spPr/>
        <p:txBody>
          <a:bodyPr rtlCol="0"/>
          <a:lstStyle/>
          <a:p>
            <a:pPr>
              <a:defRPr/>
            </a:pPr>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a:xfrm>
            <a:off x="6583680" y="612648"/>
            <a:ext cx="957264" cy="457200"/>
          </a:xfrm>
        </p:spPr>
        <p:txBody>
          <a:bodyPr/>
          <a:lstStyle/>
          <a:p>
            <a:pPr>
              <a:defRPr/>
            </a:pPr>
            <a:endParaRPr lang="es-ES" dirty="0"/>
          </a:p>
        </p:txBody>
      </p:sp>
      <p:sp>
        <p:nvSpPr>
          <p:cNvPr id="4" name="3 Marcador de pie de página"/>
          <p:cNvSpPr>
            <a:spLocks noGrp="1"/>
          </p:cNvSpPr>
          <p:nvPr>
            <p:ph type="ftr" sz="quarter" idx="11"/>
          </p:nvPr>
        </p:nvSpPr>
        <p:spPr>
          <a:xfrm>
            <a:off x="5257800" y="612648"/>
            <a:ext cx="1325880" cy="457200"/>
          </a:xfrm>
        </p:spPr>
        <p:txBody>
          <a:bodyPr/>
          <a:lstStyle/>
          <a:p>
            <a:pPr>
              <a:defRPr/>
            </a:pPr>
            <a:endParaRPr lang="es-ES" dirty="0"/>
          </a:p>
        </p:txBody>
      </p:sp>
      <p:sp>
        <p:nvSpPr>
          <p:cNvPr id="5" name="4 Marcador de número de diapositiva"/>
          <p:cNvSpPr>
            <a:spLocks noGrp="1"/>
          </p:cNvSpPr>
          <p:nvPr>
            <p:ph type="sldNum" sz="quarter" idx="12"/>
          </p:nvPr>
        </p:nvSpPr>
        <p:spPr>
          <a:xfrm>
            <a:off x="8174736" y="2272"/>
            <a:ext cx="762000" cy="365760"/>
          </a:xfrm>
        </p:spPr>
        <p:txBody>
          <a:bodyPr/>
          <a:lstStyle/>
          <a:p>
            <a:pPr>
              <a:defRPr/>
            </a:pPr>
            <a:fld id="{16BE7C91-F3BB-4C61-8A21-0A746C2CEB62}" type="slidenum">
              <a:rPr lang="es-ES" smtClean="0"/>
              <a:pPr>
                <a:defRPr/>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a:defRPr/>
            </a:pPr>
            <a:endParaRPr lang="es-ES" dirty="0"/>
          </a:p>
        </p:txBody>
      </p:sp>
      <p:sp>
        <p:nvSpPr>
          <p:cNvPr id="3" name="2 Marcador de pie de página"/>
          <p:cNvSpPr>
            <a:spLocks noGrp="1"/>
          </p:cNvSpPr>
          <p:nvPr>
            <p:ph type="ftr" sz="quarter" idx="11"/>
          </p:nvPr>
        </p:nvSpPr>
        <p:spPr/>
        <p:txBody>
          <a:bodyPr/>
          <a:lstStyle/>
          <a:p>
            <a:pPr>
              <a:defRPr/>
            </a:pPr>
            <a:endParaRPr lang="es-ES" dirty="0"/>
          </a:p>
        </p:txBody>
      </p:sp>
      <p:sp>
        <p:nvSpPr>
          <p:cNvPr id="4" name="3 Marcador de número de diapositiva"/>
          <p:cNvSpPr>
            <a:spLocks noGrp="1"/>
          </p:cNvSpPr>
          <p:nvPr>
            <p:ph type="sldNum" sz="quarter" idx="12"/>
          </p:nvPr>
        </p:nvSpPr>
        <p:spPr/>
        <p:txBody>
          <a:bodyPr/>
          <a:lstStyle/>
          <a:p>
            <a:pPr>
              <a:defRPr/>
            </a:pPr>
            <a:fld id="{54D4D474-BBBE-49CE-AAA3-7EC266ED4EA3}" type="slidenum">
              <a:rPr lang="es-ES" smtClean="0"/>
              <a:pPr>
                <a:defRPr/>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353496" y="1101971"/>
            <a:ext cx="3383280" cy="877824"/>
          </a:xfrm>
        </p:spPr>
        <p:txBody>
          <a:bodyPr anchor="b"/>
          <a:lstStyle>
            <a:lvl1pPr algn="l">
              <a:buNone/>
              <a:defRPr sz="1800" b="1"/>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pPr>
              <a:defRPr/>
            </a:pPr>
            <a:endParaRPr lang="es-ES" dirty="0"/>
          </a:p>
        </p:txBody>
      </p:sp>
      <p:sp>
        <p:nvSpPr>
          <p:cNvPr id="6" name="5 Marcador de pie de página"/>
          <p:cNvSpPr>
            <a:spLocks noGrp="1"/>
          </p:cNvSpPr>
          <p:nvPr>
            <p:ph type="ftr" sz="quarter" idx="11"/>
          </p:nvPr>
        </p:nvSpPr>
        <p:spPr/>
        <p:txBody>
          <a:bodyPr/>
          <a:lstStyle/>
          <a:p>
            <a:pPr>
              <a:defRPr/>
            </a:pPr>
            <a:endParaRPr lang="es-ES" dirty="0"/>
          </a:p>
        </p:txBody>
      </p:sp>
      <p:sp>
        <p:nvSpPr>
          <p:cNvPr id="7" name="6 Marcador de número de diapositiva"/>
          <p:cNvSpPr>
            <a:spLocks noGrp="1"/>
          </p:cNvSpPr>
          <p:nvPr>
            <p:ph type="sldNum" sz="quarter" idx="12"/>
          </p:nvPr>
        </p:nvSpPr>
        <p:spPr/>
        <p:txBody>
          <a:bodyPr/>
          <a:lstStyle/>
          <a:p>
            <a:pPr>
              <a:defRPr/>
            </a:pPr>
            <a:fld id="{D56E05F6-356F-4D9C-A91E-F4B629FE95B1}" type="slidenum">
              <a:rPr lang="es-ES" smtClean="0"/>
              <a:pPr>
                <a:defRPr/>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440436" y="1109160"/>
            <a:ext cx="586803" cy="4681637"/>
          </a:xfrm>
        </p:spPr>
        <p:txBody>
          <a:bodyPr vert="vert270" lIns="45720" tIns="0" rIns="45720" anchor="t"/>
          <a:lstStyle>
            <a:lvl1pPr algn="ctr">
              <a:buNone/>
              <a:defRPr sz="2000" b="1"/>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
              <a:t>Haga clic en el icono para agregar una imagen</a:t>
            </a:r>
            <a:endParaRPr kumimoji="0" lang="en-US" dirty="0"/>
          </a:p>
        </p:txBody>
      </p:sp>
      <p:sp>
        <p:nvSpPr>
          <p:cNvPr id="4" name="3 Marcador de texto"/>
          <p:cNvSpPr>
            <a:spLocks noGrp="1"/>
          </p:cNvSpPr>
          <p:nvPr>
            <p:ph type="body" sz="half" idx="2"/>
          </p:nvPr>
        </p:nvSpPr>
        <p:spPr>
          <a:xfrm>
            <a:off x="6088443" y="3274309"/>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a:t>Haga clic para modificar el estilo de texto del patrón</a:t>
            </a:r>
          </a:p>
        </p:txBody>
      </p:sp>
      <p:sp>
        <p:nvSpPr>
          <p:cNvPr id="5" name="4 Marcador de fecha"/>
          <p:cNvSpPr>
            <a:spLocks noGrp="1"/>
          </p:cNvSpPr>
          <p:nvPr>
            <p:ph type="dt" sz="half" idx="10"/>
          </p:nvPr>
        </p:nvSpPr>
        <p:spPr/>
        <p:txBody>
          <a:bodyPr/>
          <a:lstStyle/>
          <a:p>
            <a:pPr>
              <a:defRPr/>
            </a:pPr>
            <a:endParaRPr lang="es-ES" dirty="0"/>
          </a:p>
        </p:txBody>
      </p:sp>
      <p:sp>
        <p:nvSpPr>
          <p:cNvPr id="6" name="5 Marcador de pie de página"/>
          <p:cNvSpPr>
            <a:spLocks noGrp="1"/>
          </p:cNvSpPr>
          <p:nvPr>
            <p:ph type="ftr" sz="quarter" idx="11"/>
          </p:nvPr>
        </p:nvSpPr>
        <p:spPr/>
        <p:txBody>
          <a:bodyPr/>
          <a:lstStyle/>
          <a:p>
            <a:pPr>
              <a:defRPr/>
            </a:pPr>
            <a:endParaRPr lang="es-ES" dirty="0"/>
          </a:p>
        </p:txBody>
      </p:sp>
      <p:sp>
        <p:nvSpPr>
          <p:cNvPr id="7" name="6 Marcador de número de diapositiva"/>
          <p:cNvSpPr>
            <a:spLocks noGrp="1"/>
          </p:cNvSpPr>
          <p:nvPr>
            <p:ph type="sldNum" sz="quarter" idx="12"/>
          </p:nvPr>
        </p:nvSpPr>
        <p:spPr/>
        <p:txBody>
          <a:bodyPr/>
          <a:lstStyle/>
          <a:p>
            <a:pPr>
              <a:defRPr/>
            </a:pPr>
            <a:fld id="{BC824CBE-0DD3-4D0A-B04B-98E35AC16F01}" type="slidenum">
              <a:rPr lang="es-ES" smtClean="0"/>
              <a:pPr>
                <a:defRPr/>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Rectángulo"/>
          <p:cNvSpPr/>
          <p:nvPr/>
        </p:nvSpPr>
        <p:spPr>
          <a:xfrm>
            <a:off x="1" y="366819"/>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Rectángulo"/>
          <p:cNvSpPr/>
          <p:nvPr/>
        </p:nvSpPr>
        <p:spPr>
          <a:xfrm>
            <a:off x="2" y="308277"/>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Rectángulo"/>
          <p:cNvSpPr/>
          <p:nvPr/>
        </p:nvSpPr>
        <p:spPr>
          <a:xfrm flipV="1">
            <a:off x="5410184" y="360247"/>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flipV="1">
            <a:off x="5410202" y="440113"/>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Rectángulo redondeado"/>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Rectángulo redondeado"/>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Rectángulo"/>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Rectángulo"/>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Rectángulo"/>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Rectángulo"/>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Rectángulo"/>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457200" y="1143000"/>
            <a:ext cx="8229600" cy="1066800"/>
          </a:xfrm>
          <a:prstGeom prst="rect">
            <a:avLst/>
          </a:prstGeom>
        </p:spPr>
        <p:txBody>
          <a:bodyPr vert="horz" anchor="ctr">
            <a:normAutofit/>
          </a:bodyPr>
          <a:lstStyle/>
          <a:p>
            <a:r>
              <a:rPr kumimoji="0" lang="es-ES" dirty="0"/>
              <a:t>Haga clic para modificar el estilo de título del patrón</a:t>
            </a:r>
            <a:endParaRPr kumimoji="0" lang="en-US" dirty="0"/>
          </a:p>
        </p:txBody>
      </p:sp>
      <p:sp>
        <p:nvSpPr>
          <p:cNvPr id="13" name="12 Marcador de texto"/>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 dirty="0"/>
              <a:t>Haga clic para modificar el estilo de texto del patrón</a:t>
            </a:r>
          </a:p>
          <a:p>
            <a:pPr lvl="1" eaLnBrk="1" latinLnBrk="0" hangingPunct="1"/>
            <a:r>
              <a:rPr kumimoji="0" lang="es-ES" dirty="0"/>
              <a:t>Segundo nivel</a:t>
            </a:r>
          </a:p>
          <a:p>
            <a:pPr lvl="2" eaLnBrk="1" latinLnBrk="0" hangingPunct="1"/>
            <a:r>
              <a:rPr kumimoji="0" lang="es-ES" dirty="0"/>
              <a:t>Tercer nivel</a:t>
            </a:r>
          </a:p>
          <a:p>
            <a:pPr lvl="3" eaLnBrk="1" latinLnBrk="0" hangingPunct="1"/>
            <a:r>
              <a:rPr kumimoji="0" lang="es-ES" dirty="0"/>
              <a:t>Cuarto nivel</a:t>
            </a:r>
          </a:p>
          <a:p>
            <a:pPr lvl="4" eaLnBrk="1" latinLnBrk="0" hangingPunct="1"/>
            <a:r>
              <a:rPr kumimoji="0" lang="es-ES" dirty="0"/>
              <a:t>Quinto nivel</a:t>
            </a:r>
            <a:endParaRPr kumimoji="0" lang="en-US" dirty="0"/>
          </a:p>
        </p:txBody>
      </p:sp>
      <p:sp>
        <p:nvSpPr>
          <p:cNvPr id="14" name="13 Marcador de fecha"/>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defRPr/>
            </a:pPr>
            <a:endParaRPr lang="es-ES" dirty="0"/>
          </a:p>
        </p:txBody>
      </p:sp>
      <p:sp>
        <p:nvSpPr>
          <p:cNvPr id="3" name="2 Marcador de pie de página"/>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defRPr/>
            </a:pPr>
            <a:endParaRPr lang="es-ES" dirty="0"/>
          </a:p>
        </p:txBody>
      </p:sp>
      <p:sp>
        <p:nvSpPr>
          <p:cNvPr id="23" name="22 Marcador de número de diapositiva"/>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defRPr/>
            </a:pPr>
            <a:fld id="{F3B9FE33-EC26-4471-A3EC-AC1DB7EC9831}" type="slidenum">
              <a:rPr lang="es-ES" smtClean="0"/>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Lst>
  <p:txStyles>
    <p:titleStyle>
      <a:lvl1pPr algn="l" rtl="0" eaLnBrk="1" latinLnBrk="0" hangingPunct="1">
        <a:spcBef>
          <a:spcPct val="0"/>
        </a:spcBef>
        <a:buNone/>
        <a:defRPr kumimoji="0" sz="4000" kern="1200" baseline="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tx1"/>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tx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tx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tx1"/>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pDawbJGctAw"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1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oTK3eEIh7AA"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youtube.com/watch?v=OpNTT88sk9k"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www.sopaul.com.ar/Tutorial/internet.htm" TargetMode="External"/><Relationship Id="rId13" Type="http://schemas.openxmlformats.org/officeDocument/2006/relationships/hyperlink" Target="http://es.wikipedia.org/wiki/Mensajer%C3%ADa_instant%C3%A1nea" TargetMode="External"/><Relationship Id="rId3" Type="http://schemas.openxmlformats.org/officeDocument/2006/relationships/hyperlink" Target="http://www.oni.escuelas.edu.ar/2004/SAN_JUAN/730/pag03.HTM" TargetMode="External"/><Relationship Id="rId7" Type="http://schemas.openxmlformats.org/officeDocument/2006/relationships/hyperlink" Target="http://es.wikipedia.org/wiki/Protocolo_(inform%C3%A1tica)" TargetMode="External"/><Relationship Id="rId12" Type="http://schemas.openxmlformats.org/officeDocument/2006/relationships/hyperlink" Target="http://transition.fcc.gov/cgb/broadband_spanish.html" TargetMode="External"/><Relationship Id="rId2" Type="http://schemas.openxmlformats.org/officeDocument/2006/relationships/hyperlink" Target="http://es.wikipedia.org/wiki/Red_de_computadoras" TargetMode="External"/><Relationship Id="rId16" Type="http://schemas.openxmlformats.org/officeDocument/2006/relationships/hyperlink" Target="http://es.wikipedia.org/wiki/Voz_sobre_Protocolo_de_Internet" TargetMode="External"/><Relationship Id="rId1" Type="http://schemas.openxmlformats.org/officeDocument/2006/relationships/slideLayout" Target="../slideLayouts/slideLayout2.xml"/><Relationship Id="rId6" Type="http://schemas.openxmlformats.org/officeDocument/2006/relationships/hyperlink" Target="http://www.masadelante.com/faqs/intranet" TargetMode="External"/><Relationship Id="rId11" Type="http://schemas.openxmlformats.org/officeDocument/2006/relationships/hyperlink" Target="http://es.wikipedia.org/wiki/Biometr%C3%ADa" TargetMode="External"/><Relationship Id="rId5" Type="http://schemas.openxmlformats.org/officeDocument/2006/relationships/hyperlink" Target="http://www.monografias.com/trabajos15/redes-clasif/redes-clasif.shtml" TargetMode="External"/><Relationship Id="rId15" Type="http://schemas.openxmlformats.org/officeDocument/2006/relationships/hyperlink" Target="http://es.wikipedia.org/wiki/Correo_electr%C3%B3nico" TargetMode="External"/><Relationship Id="rId10" Type="http://schemas.openxmlformats.org/officeDocument/2006/relationships/hyperlink" Target="http://es.wikipedia.org/wiki/Proxy" TargetMode="External"/><Relationship Id="rId4" Type="http://schemas.openxmlformats.org/officeDocument/2006/relationships/hyperlink" Target="http://www.utp.edu.co/~chami17/redes.htm" TargetMode="External"/><Relationship Id="rId9" Type="http://schemas.openxmlformats.org/officeDocument/2006/relationships/hyperlink" Target="http://www.todointernet.com/db/articulo.php?show=64" TargetMode="External"/><Relationship Id="rId14" Type="http://schemas.openxmlformats.org/officeDocument/2006/relationships/hyperlink" Target="http://es.wikipedia.org/wiki/SMS"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87624" y="1628800"/>
            <a:ext cx="6408712" cy="2232248"/>
          </a:xfrm>
        </p:spPr>
        <p:txBody>
          <a:bodyPr>
            <a:normAutofit fontScale="90000"/>
          </a:bodyPr>
          <a:lstStyle/>
          <a:p>
            <a:pPr fontAlgn="auto">
              <a:spcAft>
                <a:spcPts val="0"/>
              </a:spcAft>
              <a:defRPr/>
            </a:pPr>
            <a:br>
              <a:rPr lang="es-MX" dirty="0"/>
            </a:br>
            <a:r>
              <a:rPr lang="es-MX" dirty="0"/>
              <a:t>REDES DE COMPUTADORAS </a:t>
            </a:r>
            <a:br>
              <a:rPr lang="es-MX" dirty="0"/>
            </a:br>
            <a:br>
              <a:rPr lang="es-MX" dirty="0"/>
            </a:br>
            <a:br>
              <a:rPr lang="es-MX" dirty="0"/>
            </a:br>
            <a:r>
              <a:rPr lang="es-MX" sz="2700" dirty="0"/>
              <a:t>VIVIENDO EN LÍNEA</a:t>
            </a:r>
            <a:br>
              <a:rPr lang="es-MX" sz="2700" dirty="0"/>
            </a:br>
            <a:r>
              <a:rPr lang="es-MX" sz="2700" dirty="0"/>
              <a:t>22 MARZO- AL 11 ABRIL </a:t>
            </a:r>
            <a:br>
              <a:rPr lang="es-MX" sz="2700" dirty="0"/>
            </a:br>
            <a:endParaRPr lang="es-ES" sz="2700" dirty="0"/>
          </a:p>
        </p:txBody>
      </p:sp>
      <p:sp>
        <p:nvSpPr>
          <p:cNvPr id="10243" name="Rectangle 3"/>
          <p:cNvSpPr>
            <a:spLocks noGrp="1" noChangeArrowheads="1"/>
          </p:cNvSpPr>
          <p:nvPr>
            <p:ph type="subTitle" idx="1"/>
          </p:nvPr>
        </p:nvSpPr>
        <p:spPr>
          <a:xfrm>
            <a:off x="1443030" y="5445224"/>
            <a:ext cx="6257940" cy="576064"/>
          </a:xfrm>
        </p:spPr>
        <p:txBody>
          <a:bodyPr/>
          <a:lstStyle/>
          <a:p>
            <a:pPr marR="0"/>
            <a:r>
              <a:rPr lang="es-ES" b="1" dirty="0">
                <a:solidFill>
                  <a:schemeClr val="accent1">
                    <a:lumMod val="50000"/>
                  </a:schemeClr>
                </a:solidFill>
              </a:rPr>
              <a:t>Prof.  José Carlos García Erazo </a:t>
            </a:r>
          </a:p>
        </p:txBody>
      </p:sp>
      <p:pic>
        <p:nvPicPr>
          <p:cNvPr id="1026" name="Picture 2" descr="12. Finalidad y Aplicaciones de una Red - 608 A 2015 Redes de Computadoras">
            <a:extLst>
              <a:ext uri="{FF2B5EF4-FFF2-40B4-BE49-F238E27FC236}">
                <a16:creationId xmlns:a16="http://schemas.microsoft.com/office/drawing/2014/main" id="{9989B51A-28AD-44F8-8508-893947FD8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2636912"/>
            <a:ext cx="3810000" cy="3000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vert="horz" anchor="ctr">
            <a:normAutofit/>
          </a:bodyPr>
          <a:lstStyle/>
          <a:p>
            <a:r>
              <a:rPr lang="es-ES_tradnl" sz="3200" dirty="0">
                <a:solidFill>
                  <a:schemeClr val="accent2">
                    <a:lumMod val="75000"/>
                  </a:schemeClr>
                </a:solidFill>
              </a:rPr>
              <a:t>Comunicación en Redes</a:t>
            </a:r>
            <a:endParaRPr lang="es-MX" sz="3200" dirty="0">
              <a:solidFill>
                <a:schemeClr val="accent2">
                  <a:lumMod val="75000"/>
                </a:schemeClr>
              </a:solidFill>
            </a:endParaRPr>
          </a:p>
        </p:txBody>
      </p:sp>
      <p:sp>
        <p:nvSpPr>
          <p:cNvPr id="2" name="1 Marcador de contenido"/>
          <p:cNvSpPr>
            <a:spLocks noGrp="1"/>
          </p:cNvSpPr>
          <p:nvPr>
            <p:ph idx="1"/>
          </p:nvPr>
        </p:nvSpPr>
        <p:spPr/>
        <p:txBody>
          <a:bodyPr>
            <a:normAutofit/>
          </a:bodyPr>
          <a:lstStyle/>
          <a:p>
            <a:pPr algn="just">
              <a:spcBef>
                <a:spcPts val="1200"/>
              </a:spcBef>
              <a:spcAft>
                <a:spcPts val="1200"/>
              </a:spcAft>
            </a:pPr>
            <a:r>
              <a:rPr lang="es-ES_tradnl" sz="2000" b="1" dirty="0"/>
              <a:t>Protocolos de comunicación:</a:t>
            </a:r>
            <a:r>
              <a:rPr lang="es-ES_tradnl" sz="2000" dirty="0"/>
              <a:t> </a:t>
            </a:r>
            <a:r>
              <a:rPr lang="es-MX" sz="2000" dirty="0"/>
              <a:t>un protocolo es un conjunto de reglas usadas por las  computadoras para comunicarse unas con otras a través de una red.</a:t>
            </a:r>
            <a:endParaRPr lang="es-ES_tradnl" sz="2000" dirty="0"/>
          </a:p>
          <a:p>
            <a:pPr algn="just">
              <a:spcBef>
                <a:spcPts val="1200"/>
              </a:spcBef>
              <a:spcAft>
                <a:spcPts val="1200"/>
              </a:spcAft>
            </a:pPr>
            <a:r>
              <a:rPr lang="es-MX" sz="2000" dirty="0"/>
              <a:t>El conjunto de protocolos que Internet utiliza se </a:t>
            </a:r>
            <a:r>
              <a:rPr lang="pt-BR" sz="2000" dirty="0" err="1"/>
              <a:t>llama</a:t>
            </a:r>
            <a:r>
              <a:rPr lang="pt-BR" sz="2000" dirty="0"/>
              <a:t> </a:t>
            </a:r>
            <a:r>
              <a:rPr lang="pt-BR" sz="2000" i="1" dirty="0"/>
              <a:t>TCP/IP (Protocolo de </a:t>
            </a:r>
            <a:r>
              <a:rPr lang="pt-BR" sz="2000" i="1" dirty="0" err="1"/>
              <a:t>Control</a:t>
            </a:r>
            <a:r>
              <a:rPr lang="pt-BR" sz="2000" i="1" dirty="0"/>
              <a:t> de </a:t>
            </a:r>
            <a:r>
              <a:rPr lang="pt-BR" sz="2000" i="1" dirty="0" err="1"/>
              <a:t>Transferencia</a:t>
            </a:r>
            <a:r>
              <a:rPr lang="pt-BR" sz="2000" i="1" dirty="0"/>
              <a:t>/Protocolo de Internet). </a:t>
            </a:r>
            <a:r>
              <a:rPr lang="es-ES_tradnl" sz="2000" dirty="0"/>
              <a:t>TCP/IP</a:t>
            </a:r>
          </a:p>
          <a:p>
            <a:pPr algn="just">
              <a:spcBef>
                <a:spcPts val="1200"/>
              </a:spcBef>
              <a:spcAft>
                <a:spcPts val="1200"/>
              </a:spcAft>
            </a:pPr>
            <a:r>
              <a:rPr lang="es-ES_tradnl" sz="2000" dirty="0"/>
              <a:t>Un Ejemplo de dirección TCP/IP es</a:t>
            </a:r>
          </a:p>
          <a:p>
            <a:pPr lvl="1" algn="just">
              <a:spcBef>
                <a:spcPts val="1200"/>
              </a:spcBef>
              <a:spcAft>
                <a:spcPts val="1200"/>
              </a:spcAft>
            </a:pPr>
            <a:r>
              <a:rPr lang="es-ES_tradnl" sz="2000" dirty="0"/>
              <a:t>192.168.1.1</a:t>
            </a:r>
            <a:endParaRPr lang="es-MX" sz="2000" dirty="0"/>
          </a:p>
        </p:txBody>
      </p:sp>
    </p:spTree>
    <p:extLst>
      <p:ext uri="{BB962C8B-B14F-4D97-AF65-F5344CB8AC3E}">
        <p14:creationId xmlns:p14="http://schemas.microsoft.com/office/powerpoint/2010/main" val="3882776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8135AA-31C5-46D0-8C0D-F6A3C4026A43}"/>
              </a:ext>
            </a:extLst>
          </p:cNvPr>
          <p:cNvSpPr>
            <a:spLocks noGrp="1"/>
          </p:cNvSpPr>
          <p:nvPr>
            <p:ph type="title"/>
          </p:nvPr>
        </p:nvSpPr>
        <p:spPr>
          <a:xfrm>
            <a:off x="486793" y="1951109"/>
            <a:ext cx="8229600" cy="1066800"/>
          </a:xfrm>
        </p:spPr>
        <p:txBody>
          <a:bodyPr>
            <a:normAutofit fontScale="90000"/>
          </a:bodyPr>
          <a:lstStyle/>
          <a:p>
            <a:r>
              <a:rPr lang="es-MX" dirty="0"/>
              <a:t>Video 2 </a:t>
            </a:r>
            <a:r>
              <a:rPr lang="es-MX" b="0" i="0" dirty="0">
                <a:effectLst/>
                <a:latin typeface="Roboto"/>
              </a:rPr>
              <a:t>Requisitos para conectarse a Internet</a:t>
            </a:r>
            <a:br>
              <a:rPr lang="es-MX" b="0" i="0" dirty="0">
                <a:effectLst/>
                <a:latin typeface="Roboto"/>
              </a:rPr>
            </a:br>
            <a:endParaRPr lang="es-MX" dirty="0"/>
          </a:p>
        </p:txBody>
      </p:sp>
      <p:sp>
        <p:nvSpPr>
          <p:cNvPr id="3" name="Marcador de contenido 2">
            <a:extLst>
              <a:ext uri="{FF2B5EF4-FFF2-40B4-BE49-F238E27FC236}">
                <a16:creationId xmlns:a16="http://schemas.microsoft.com/office/drawing/2014/main" id="{CC2670A3-F094-4EE6-8A7E-73F625281668}"/>
              </a:ext>
            </a:extLst>
          </p:cNvPr>
          <p:cNvSpPr>
            <a:spLocks noGrp="1"/>
          </p:cNvSpPr>
          <p:nvPr>
            <p:ph idx="1"/>
          </p:nvPr>
        </p:nvSpPr>
        <p:spPr>
          <a:xfrm>
            <a:off x="457200" y="3861048"/>
            <a:ext cx="8229600" cy="2713488"/>
          </a:xfrm>
        </p:spPr>
        <p:txBody>
          <a:bodyPr/>
          <a:lstStyle/>
          <a:p>
            <a:r>
              <a:rPr lang="es-MX" dirty="0">
                <a:hlinkClick r:id="rId2"/>
              </a:rPr>
              <a:t>https://www.youtube.com/watch?v=pDawbJGctAw</a:t>
            </a:r>
            <a:endParaRPr lang="es-MX" dirty="0"/>
          </a:p>
        </p:txBody>
      </p:sp>
    </p:spTree>
    <p:extLst>
      <p:ext uri="{BB962C8B-B14F-4D97-AF65-F5344CB8AC3E}">
        <p14:creationId xmlns:p14="http://schemas.microsoft.com/office/powerpoint/2010/main" val="139055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23528" y="908720"/>
            <a:ext cx="8229600" cy="1066800"/>
          </a:xfrm>
        </p:spPr>
        <p:txBody>
          <a:bodyPr vert="horz" anchor="ctr">
            <a:normAutofit/>
          </a:bodyPr>
          <a:lstStyle/>
          <a:p>
            <a:pPr fontAlgn="auto">
              <a:spcAft>
                <a:spcPts val="0"/>
              </a:spcAft>
              <a:defRPr/>
            </a:pPr>
            <a:r>
              <a:rPr lang="es-MX" sz="3200" dirty="0">
                <a:solidFill>
                  <a:schemeClr val="accent2">
                    <a:lumMod val="75000"/>
                  </a:schemeClr>
                </a:solidFill>
              </a:rPr>
              <a:t>Hardware y Software necesario para navegar por Internet</a:t>
            </a:r>
            <a:endParaRPr lang="es-ES" sz="3200" dirty="0">
              <a:solidFill>
                <a:schemeClr val="accent2">
                  <a:lumMod val="75000"/>
                </a:schemeClr>
              </a:solidFill>
            </a:endParaRPr>
          </a:p>
        </p:txBody>
      </p:sp>
      <p:sp>
        <p:nvSpPr>
          <p:cNvPr id="24578" name="Rectangle 3"/>
          <p:cNvSpPr>
            <a:spLocks noGrp="1" noChangeArrowheads="1"/>
          </p:cNvSpPr>
          <p:nvPr>
            <p:ph idx="1"/>
          </p:nvPr>
        </p:nvSpPr>
        <p:spPr>
          <a:xfrm>
            <a:off x="323530" y="2186608"/>
            <a:ext cx="8435975" cy="4104456"/>
          </a:xfrm>
        </p:spPr>
        <p:txBody>
          <a:bodyPr>
            <a:normAutofit/>
          </a:bodyPr>
          <a:lstStyle/>
          <a:p>
            <a:pPr algn="just">
              <a:spcAft>
                <a:spcPts val="1200"/>
              </a:spcAft>
              <a:buNone/>
            </a:pPr>
            <a:r>
              <a:rPr lang="es-MX" sz="2000" dirty="0"/>
              <a:t>Para poder navegar en Internet se requieren los siguientes elementos:</a:t>
            </a:r>
          </a:p>
          <a:p>
            <a:pPr algn="just">
              <a:spcAft>
                <a:spcPts val="1200"/>
              </a:spcAft>
            </a:pPr>
            <a:r>
              <a:rPr lang="es-MX" sz="2000" dirty="0"/>
              <a:t>Se necesita una computadora, celular o cualquier dispositivo especializado para tal propósito.</a:t>
            </a:r>
          </a:p>
          <a:p>
            <a:pPr algn="just">
              <a:spcAft>
                <a:spcPts val="1200"/>
              </a:spcAft>
            </a:pPr>
            <a:r>
              <a:rPr lang="es-MX" sz="2000" dirty="0"/>
              <a:t>Una línea telefónica</a:t>
            </a:r>
          </a:p>
          <a:p>
            <a:pPr algn="just">
              <a:spcAft>
                <a:spcPts val="1200"/>
              </a:spcAft>
            </a:pPr>
            <a:r>
              <a:rPr lang="es-MX" sz="2000" dirty="0"/>
              <a:t>Un módem O </a:t>
            </a:r>
            <a:r>
              <a:rPr lang="es-MX" sz="2000" dirty="0" err="1"/>
              <a:t>router</a:t>
            </a:r>
            <a:r>
              <a:rPr lang="es-MX" sz="2000" dirty="0"/>
              <a:t> </a:t>
            </a:r>
          </a:p>
          <a:p>
            <a:pPr algn="just">
              <a:spcAft>
                <a:spcPts val="1200"/>
              </a:spcAft>
            </a:pPr>
            <a:r>
              <a:rPr lang="es-MX" sz="2000" dirty="0"/>
              <a:t>Una cuenta con un Proveedor de Internet (ISP) (Ej. Prodigy, Cable, </a:t>
            </a:r>
            <a:r>
              <a:rPr lang="es-MX" sz="2000" dirty="0" err="1"/>
              <a:t>izzi</a:t>
            </a:r>
            <a:r>
              <a:rPr lang="es-MX" sz="2000" dirty="0"/>
              <a:t>, etc.)</a:t>
            </a:r>
          </a:p>
          <a:p>
            <a:pPr algn="just">
              <a:spcAft>
                <a:spcPts val="1200"/>
              </a:spcAft>
            </a:pPr>
            <a:r>
              <a:rPr lang="es-MX" sz="2000" dirty="0"/>
              <a:t>Un programa de navegación para Web. Conocidos como "Browser" (Internet Explorer o </a:t>
            </a:r>
            <a:r>
              <a:rPr lang="es-MX" sz="2000" dirty="0" err="1"/>
              <a:t>Mozilla</a:t>
            </a:r>
            <a:r>
              <a:rPr lang="es-MX" sz="2000" dirty="0"/>
              <a:t> </a:t>
            </a:r>
            <a:r>
              <a:rPr lang="es-MX" sz="2000" dirty="0" err="1"/>
              <a:t>Firefox</a:t>
            </a:r>
            <a:r>
              <a:rPr lang="es-MX" sz="2000" dirty="0"/>
              <a:t>).</a:t>
            </a:r>
            <a:endParaRPr lang="es-MX" sz="2000" dirty="0">
              <a:solidFill>
                <a:schemeClr val="tx1"/>
              </a:solidFill>
            </a:endParaRPr>
          </a:p>
        </p:txBody>
      </p:sp>
      <p:pic>
        <p:nvPicPr>
          <p:cNvPr id="11"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972" y="5897187"/>
            <a:ext cx="742500" cy="7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69860" y="5897187"/>
            <a:ext cx="720000" cy="7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1" name="Picture 8" descr="lapto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2417199"/>
            <a:ext cx="2016224" cy="186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7" descr="pal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46613" y="4242540"/>
            <a:ext cx="1233501" cy="1914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6" descr="phon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11799" y="2132856"/>
            <a:ext cx="1592651" cy="2001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4" name="Rectangle 9"/>
          <p:cNvSpPr>
            <a:spLocks noChangeArrowheads="1"/>
          </p:cNvSpPr>
          <p:nvPr/>
        </p:nvSpPr>
        <p:spPr bwMode="auto">
          <a:xfrm>
            <a:off x="-94505463" y="2315131"/>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p>
            <a:endParaRPr lang="es-MX" dirty="0"/>
          </a:p>
        </p:txBody>
      </p:sp>
      <p:sp>
        <p:nvSpPr>
          <p:cNvPr id="27655" name="Rectangle 11"/>
          <p:cNvSpPr>
            <a:spLocks noChangeArrowheads="1"/>
          </p:cNvSpPr>
          <p:nvPr/>
        </p:nvSpPr>
        <p:spPr bwMode="auto">
          <a:xfrm>
            <a:off x="-69384863" y="261461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MX" dirty="0"/>
          </a:p>
        </p:txBody>
      </p:sp>
      <p:sp>
        <p:nvSpPr>
          <p:cNvPr id="27656" name="Rectangle 13"/>
          <p:cNvSpPr>
            <a:spLocks noChangeArrowheads="1"/>
          </p:cNvSpPr>
          <p:nvPr/>
        </p:nvSpPr>
        <p:spPr bwMode="auto">
          <a:xfrm>
            <a:off x="-79351188" y="261461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MX" dirty="0"/>
          </a:p>
        </p:txBody>
      </p:sp>
      <p:sp>
        <p:nvSpPr>
          <p:cNvPr id="3074" name="AutoShape 2" descr="data:image/jpg;base64,/9j/4AAQSkZJRgABAQAAAQABAAD/2wCEAAkGBhIQEBAUEhIUFRQQDw8UEBAQFBISDxQVFBAVFRQQFBQXHCYeFxkjGRQUHy8gIycpLCwsFR4xNTAqNSYsLCkBCQoKDgwOGg8PGikdHyQ1KSwpKikqKiwsKSkpKS0pKSk1KikuKSwpKSkpKTUpKSkpKSksKSwpKSwpLywpLSwpKf/AABEIAMYA/gMBIgACEQEDEQH/xAAcAAABBAMBAAAAAAAAAAAAAAAAAQUGBwIDBAj/xABREAABAwICAwkMBQgKAQUBAAABAAIDBBESIQUxUQYTFBVBUmGRkgciMlRxgZOhscHR0hYYU2LwCCNClLLC4fEXM1VjcnOCoqOzJTRDZIPDJP/EABkBAQADAQEAAAAAAAAAAAAAAAABAgMEBf/EACsRAQADAAEEAgEDAgcAAAAAAAABAhEDEhMhMQRRQSIygXGRBSNhocHR4f/aAAwDAQACEQMRAD8AvBCEIBMO6ndxR6NYHVMoaXeBG0YpXeRo9upPNXNgje7msceoXXknui6UfUaSqnPcXYJTG2/IGd7YecE+dBbdV+UfSg/m6Sdw2udGz1ZrR9ZOHxKX0rPgqGQgvoflJQeJS+lZ8Ev1koPEpfSR/BUIhBff1koPEpfSR/BL9ZKn8Sm9JH8FQaEF+/WSp/E5vSRo+slT+JzekjVBIQX99ZKm8Tm7caPrI03ic/biVAoQX99ZGm8Tn7cSPrI03ic/biVAoQX/APWRpvE5+3Ej6yNL4nP24lQCEF//AFkaXxOftxLsj7vsBAPBJs9r4156pIcTgOtPwyQXT/TzB4rL240v9PMHisvbjVK3SoLo/p6g8Vm7caUd3mDxWbtxqlSlQXT/AE80/is3ajR/TzT+KzdqNUskQXX/AE8U/is3ajXRSd3OjcQHwzsG2zHj1G6o1Ig9V6E3Q09bHjp5WvbqNsnNOxzTmD5U4rzb3NNMPp9IR4SQJGSteOQ4GGRt+yR/qK9ItdcIFQhCAQhCBt3QS4YH9OFvacAfavHmlqjfJ5n8+aR3aeT716w3eVe90kjua17uxE9/7oXkUlAi3UkTXO78uDbE3Y0Ode2QsSNZ5brSumiZfF5lMRo3cDhxAb5IW4TdwjaHX5BhL9XTdcnBz+LJw3pbqTRz5XtZGxz3uNmsYC5x8gV+hGmrg5/FknBz+LKW/QOv8Tm7P8VyaR3NVNMA6aCSNpNg57SATsvtSIhaa2j8I9wc/iyODO2exOW8o3pT0KabeDH8WRwY/iyftHaEmqXFsET5HAXIjaXWG07E4fQPSHic/YKrMVj3KfKI8Fd+LLqjoYyBeR4OG5aIwRiz72+PVqz6U512iZYHYZY3MdzXgg5Lm3lWikSjXLPQRhoLJHudcXaYwxoGHM4sZvnlq6tS5eDH8WTrvS6qLRMkpGBjnC9iQMkmkGtm57QV2l7uXUE8cSN/H808QaIla0ARuyGxYSxlps4EEchyKRWJNw1cSt/H80cSt/H8053RdT0Gms6Fb+P5o4mb+P5qR0ugamVodHBK9p1ObG4tPkNs1n9Gqvxab0b/AIKvTBqM8St/H81tp9AxE9+8sFtYYX57LBwTg4EEggggkEHIgjWCEl1PQajOkqYRyua03aLWcRhuCNdrmy5U4adyl8rG+8e5N2JZzGSsdNzEmGtpDtna3ttcz95emtB1e+QRO2xsPqF/XdeWKGfBNC7mTwu6pWlemdyUgMDQP0C9nYeW+5QH5CEIBCEIIB3YqvBo+o/yJR2sEf8A+hXl5eiO71VYaF45zoG9cjnn/qC87IBOei47td/i9g/imxPmiYvzQO1zvh7lpxxtkT6bREpV3NGQCvvUYMApqjCJMFnSYRha3GQ0u12BI1KPCJZCPMHLIg5gEZHlByIXRNdjFYtnmFu6OjhLKh0gAwwNMMBdQ8IfI0kk76PzbcWQwAFo14uRMvdCpYItHQs32GWpkqWvfvRicWM3t+KNuAXwB2EYnZk59AgYlPMhy/uIPbgzWDo7kmzRfkY1rG9loAWVeHJ1eea0xmy5BCst5XWIFlvS6MY6lXcvqWRSzYnNaTvZGJzW3AbKCRc7XDrU7j0iRO55qYixzA0Q4+9bY+GM/CKpxkVjewOvwmhwzFtRyWwD+7i9DF8q87n+Dblv1RbP4dHHzxSMw5bu6lstU/CQbSy+CQRmW21eRR3eF3bxmTYC5OTQA0dAAyAWW8Lt4uLopFWF79U6b94VsdybRNHJSvM7IXStqH23wgPDMDMOV9V8XrVctprp4pqUNDcgbZ5gEecFU+RwTy06YnEVvk6uviSg+zh7Q+Krbd1FCysLYMGARR3EZBaHd9ceXUmR+YIwRi/K2NgPmICxbEsfj/Etx26rW1NuTYa7JbLMsRgXd0q6tPcppQcCpQ1zDgZhkaXgOFnOsAOQ6te1b26Npg4OxmwIIZvjcIIOLXbFrA/SVSNbYg2abcjmhw84OtLLZ36EY6WMDT+M1xU+LPHa01n9zXu+Ih2bpXh1ZVFpBDp5CCDcG7r3B5U2rPAscK6opkYy1H90Ys9h2sPqd/FNOJPO6hv9Uf8AGP2SmG65eSMs1r6bJJMj0AnqzXpzcXUB0Rtz3HtgSD1PXl86j5F6N7mMuKmjdfw4aUn9WYP3T1KiydoQhAIQkKCj/wAoSr/Nws51QP8Ajhv7ZlR6tbu/VV6mnZsFQ/rkbGP+pVQgVSnRMP5mPpBPW4qKqeaOprRRD+7Z+yFvwx5UvOQ1CFPOgdzMlW2YxsxGMNsS5rWguvbECQSO9Opc7adPe53dDJRb4GRseJSy5eXNwkXANwDlmeRdOMLWmI8eThV7iGNfTYYu9AHDHOkdvOrMQ99vt/KLKO6b0ayOZ4iDhEXHet8cx0lhrJwki2eXLtCkNVuqlk1sh8gmf7MCZamd0zgS0NsMgLnXtJW0U4unYtMyxryckzlq4ahTrMQdCcBAshAqY1mXTue0LDMHumc5oa5jRh2uDj7GlPrtyVBa+/SdbfgmjRukHwtcxrWFr3xvdvmV8F+9xWNgcR1WPSE5HdG52IcHpxcED89L3uWRBOs+W+rNcHJHN1znptE1yDDpvRUcUgEZJa5jXAu15kj3Lg4OnqtqHzua54aCyNkYwAAWYLXyyz6AFq4Muzii3RHV7ZXmN8OKkpM77FKdz2jqWXGJnEOaC4gODWtYAO+OVznl1JuhprBdFJKYnXAFzcXJsLEWLXAggi18rcq0yPyvwTSb/rnwlH0W0fhB3x2eC15W/p3w3yyvZRPS1NE2VzYSS1uTg4hxa4Xu24Hk607P06837yO4sbiS7rtFg5oIyNshYAjoTQIRckNtfMi989pKisR9t+aOGKfony496Sb0u8wpDApxxacdz2iKSZpEr374D3zWuAABcGsAFiSSSOtPsm4qiAGcoJIABcBmTYN8HIk5Z8qjGj53RElrWk2zxOa0EX8EhwsdV/MusaXcL4YYmk3BLZW4suUEj1hWmtPtSeW0T4rM/wBjJpKCISuELi5gthJsTqzBI12K5d7Xc+K7jZoGeoG46+VYmFRaI39PpeLaim65lo4zskI62/wUVxKa7tIf/wCYHZKz1hw96g11wc0ZZ1cfmraHr0F3HZ8VFB0QNb2JpmewBeeFevcNqL0rRzX1LeqSN4/7CsV1uoQEIBI/UlWiukwxvOxjj1NJQeYe7PV49Igcymi63ufKf+wKBKUd0yfHpWr+49kfo4mM9rSougUBWpFS2AFtQA6hZVnoyHHNC3nSxt63gK5xQro4fyx5Z9GptMt8Oj3O8FpP+EE+xOQoV3R101PGDHG57QDjwHJpL33e9oOIgNwZZa9a2vydMazrXqkz8TSDXG/sO+CwbS9CeIN2Ukpa2ECZ1yZGsaWFrdoLSQ2xue+vyLJ0b5HEvFnXIOq5zyJtkciFWnL1Tib06Y00imWYpE7CiOxZii6FvsMdNHBEopE8ii6FkKLoTUGcUyzZSp3FF0LbHRdCnQ2CnS8HTtwRHA00NHBkvB078D6EvAuhNR5M+8Jd5TvwLoScCUak0GDoSbwNidzRdCQ0XQmoNG8DYkMI2J34F0JDRJqUJ3cU44DKbeC6I/8AI0e9VdiV17tKG+j6vohLuy4O9ypDEuPn/c6uH024lcfcHqe8kbzak/8AJTg+2JUvdWp3Cam01Q379K7rMsZ/bCwbPQgSrFhyCyQC4tL/ANU4c6ze04N967U1bpKje4S7m98fJG10n7iDyLunq99rauTn1VQ7zGVxCbFk91ySdZNz51igedxtPvlfSN/vmns997leLaNVB3MafHpKH7jZndUTh7SrwazoV68nT4Z3rrjbRrDivPELg7WktPWE5tatrB0K3difanRMGmPRZzzdn991vOOVdsNCQu9gW5rQkclSaTLhFMsxSpxbGFsbEFbuwjtybm0izFInIRBE2CNpc9zWNGtzyGtHlJyTuwduXAKNbBSLrjniLQ4SswkXDsbMJG0G9rLmfp6jDsJqoA7ZvjPbeyd2DtyBSJRS9C3RaUpneDUQnySx/Mu2JrXC7XBw2tIcOsJ3YO3Ju4J0I4H0Jz3pG9Ke7B2zZwQ7EnBCnXeug9STeug9Sd6DtyajSFHBCnXANiTe070I7cmk0awNEngsFugazyJmqd1lBG4tfVRBw1gOxW87QQneg7cmzdRozFQ1g20lR6onH3LzPdeoKvdZo+WOVgq4e/ikbYkt8JhGsgbV5eWd7RZrx1wt1YXcVqcNbMNtO13o6iF3suq8Uw7lM+HSTB9pBVN/4HOHraFm0eq4tQWa1UrrtB2gHrW1AKI902q3vR9U7ZS1R85iMY9cgUuVc926rwaMqfvMhZ6SoYT6oyg8yFIhCCUdzzTUdJVulka4jeXtAYATdzm55kcgKsabupU48CKVx6cDB7T7FU+gKF8heWtvhDQcwNd/gnkaHl5nras7UiZ1MSmju6w79GlHnlPuYlb3XSNdM2/+abfsKGcUy8z1j4rA6EmP6Hrao7dU6l7+67PnhghGwkyOt5cxdcj+6nXHUYR0iIfvEqNjQUvM9Y+KzOh5uZ5rtVuiqNOx3eV5di4S8dAbGGeZuGy7KTupV0R750coI1SRtHnBjwnrUcGiJeZ6wtkWhJTrZfzhMj6NOVV3QK6Ym87mg372G0bR0d7nbykptlr3vN5Hucdd3uc49biuhui5APBPWFhxfJytyv0J4/EJJD5rLPfD0W28qzFC7m9d/ctjaI/gOUaeHK6W5XTS18kRvE97Ttjc5h62lDqJx5DlsBWYoX8gPrTf9Dw6pd0tY5uE1U5B1tdK/wCZaG6dqRqqJvNLL8Vrfo2TYVrOj38jXKPJ4ZP0nNn+dku7X+ckz8uea549IyN1PeDta9w8+RSOoJL+C4eYn2JW6Ndsd1H4Kw6m7pawaqqe3+bKP3lj9Jarlqp/TS/MtXFjua7qKxdox/NPUVH8HgtXpeeUWkmlkHNkke8dTiVy78Vm7Rsg/RPUfgtb6Z/K09RUg31RR4sT0EqUby7mnqKjNS2z3jY93tVoRLXdSPudTYdK0P3qhrD/APYDH+8o4nHc5U71WUr+ZUwO6pWlSh7B0M+8ER/u2fshdqb9Cf1QHNL29mRzfcnBAKnvyhKu1G1n2lXCPNHDK8+uRquFUJ+URV50jNstU8+YRRj9lyCmEIQgl24rKOU7XtHU3+Kku+hRPc4cMPle4+oD3J237pVZhB330LMSJnE/Ss2zpiDrviN8TaJkom6VOIOQet8UiaBN0rYycpgcXPWtxXGZ0hnU4O66x5VyidJv6YjXaAt8SbRULayp6UwOLtSwXLwlIKhMNb3NWIYtJqFiKhMHYAsS1c/CEcJTBufHkuCanz1roNQueSdRg08G6VB9NR4aiYffJ68/ep1vyhW6T/1Mh2hh/wBgU4tEm1ZRvsQdhuPMsLoCLPZe56bFGTteXD/WA/8AfTsov3P6nfKOndz6Wjd10zGn1sKlCAK81d3qrxV1O3mUmLzy1ErvZhXpKd+FrjsaT1C68rd2OoxaWnH2UVNH2adl/WSghKEIQPujZ8MTR5faV2cLTHFPZoHQsxUqcQexVrMVaYxUrPfnbD60QexWJeGJj4SRrS8LKB9FWtjaxR8VayFWiD+KvpQavpTAK3pHWtlPK6RzWMaXucbNYwF7ydgaMypD4KvpRwtM9WJIXlkrHxvFrska5jxfUbOzWEekLEXANnAkOxWcB+ibEZeSx6UMPgqlm2rTA6vuSchck2F7C51C9zZHD7cvWURiRcMScMUf4xHOHWEor78vUhh/4Yk4WmLhyXhyGH3haOFpi4ck4xG0dYQw/cLWt1SmYV42jrSGsQw78JUa3Qm819rG+8e5dhrE26UkxOafu+8qJTDiShIhQu9S9yGpx6Ooz/8AFa30c8zPYAp6qt7hVVi0dAOY+sZ1SRyD/sKtJBzaR/qnja23a733ryR3Q6vfdK6Qdtq5wPI15aPU0L1tpB9mtvq3yO/ka4OPqaV4w0jUGSaV51ySPcf9Tifeg5kIStaSQBrJACDdFGXENaLk6gu8aCl+72v4LuoKAxDwSXEd8bHsjo9q72PPNPUfgiDt3MaR1NUSyPawnecLHeEWkuuSMsiQ23nVrnSDiwFvfOeGgAksw3cO+dcZDLWbX5LqrtzulHQueQGWcGgiRpN7XIIsWkcvLyqT8f5Hv4M8Nxvc+vXY98c7+xepxX4o4oifE/ePI+RHL3pmsbH9WW798klHNC4Me9+DAbWDSJGnG0uGWQI2qphuVqdje2FYumd0jpQQ4NzcMRY1wcbas3OOSa217eY5c3yb0taOj6dfw45Ip/me9RAbk6nYzttWyDclU4m3a0jE3EMbcxcXHUpg3SA5rlth0lZzbNNwRa+q98r5LmiXYtXQDGTREgBgY8sbG1jAAA0EWGq2fqWWn9HNFO/vjmWgWDGE3dbXfIKMHdhjPfx0oNs3YJbE/wCl2tc8u6ki4a2Cxz70TYb57SPwV2zelrb6j6yP7a4+rkpHiPP3qut1Whq6pqZCQHNY+RsRdIy+DfHOuc9ZJJTP9Dqz7NvpI/ip3LpRxc4kNuXEmwNrk8ix4wd0dS4pzfHp2ba3m3tBvofWfZt9JH8VbPcm0UKekeJ4GYzPIXSWY8loawNaXZ2Azy6VHTWv2+oJ60Fp9zI3Me2F8bpA788H5HLXg1tyGRGtUvFrUtFZyZicn6n7Z33x+fKRx7qIzVOhdRWaHW3zeu9tY9/iw4bZbeVRHuv6H37gxp4W4mulD3gMjLmlrS1pOWKxv1p8G6AXfZtMA4MDcDp2FgF82Fo73Mph3R6bkmEYIsGucci4uJIAzOrDYZAAct1xfC4efjtM8t9jMz35392z6/pDTltW016K59/9f+q3O5qq+zHbj+ZIdzlV9n/vj+ZSovdtd61rc49PrXeOLcZoR7K+mdPC10bXuLmvLHtP5t2G7bm9nWPmV405gey4gh8PDYxNv4N7ABueoqn9H1j45o3tzLXggPvgPJY9FiVO6Tdq/C4CKBo70nG+QAnULd4bFeL8+3yK80duJmufjPf8u/49+KOOYtHnf9jzpyGmdG6N1PCRJDfvYmEXcDYtdbLPlvkvPPFU/M/3N+KubSW7WU/+zTl2ABha95YNdhYNGpVo5zun1rT/AA63PNr92Mjxm5/wr8q3FaK9Eefyj1RSyRi7m2F7XuD7CuKZ97KUPcSCDcgixBvYqPaRoTGeXCTkTyfdPSvWcTjQhChK+vyfqm9JI3mVruqSmB9sSuhUF+T5U5VjNk1E/rM0Z/bCvxupAy7rqre6WZ3Mp6p/ZppLesheOXL2LupjDorOBcxzZGStb4RjkjLH4ekA3HkXmHdP3Pqujc5wjdNBc73UwtL4yOTHbON21rrefWgi6EtkWQIlRZFkCJboQgLoukQgXEjEkQgXEjEkQgybckAXuTkE5xbn5SOXpwhzreUhNsUpa5rhraQR5QbqTR7rYwwXiJcHFwFzhxENHhAg271vIgj9XTPiIBOsXFitG+HaetbKuqdK9z3HNxJOzM6gOQLSgz31209ZRv7ucesrBCDZv7uc7rKOEP5zusrWhBt4S/nO7RRwp/Pd2itSEG3hb+e7tFLwt/Pd2nfFaUIN3DH893ad8VjJO52TnE9BJPtWtCAQhZRxlxAAJJNgBmSdgHKgtDuDVOGprG7aZj/R1MR9hK9HM1KhO5VuRmozJJO0slqmMjihdlIyHfGvlnlb+hcNa1rTmbk21XvmB1wgbtOeCoxDWRh2Twx3LZ2Bx+KmtXTYxZQnTm5UvvYIO0Ovrz6SGu9ZCQxt5jfRs+VQmfclKNQ6lyu3LTbD60E/3lvMZ6KP5Uu9N+zZ6KP5VXh3LT7D1lJ9FZ/vdZQWJvDfs2eij+VJwdn2UfoYvlVd/RWf73WUfRWf73acgsPgrPso/QxfKjgkf2MXoIflVe/Rao+/2nI+i9Rtf2nfFBYRo4/sYvQQ/Ik4DF9hD+rwfIq/+jFRtf2nfFH0Zqdr+2/4oJ6dHw+Lwfq8HyJHUEIBPB4MgTYU0F8h/gUD+jNTtk7b/ij6NVPOk7b/AIoHIbpNX/g5c9tNSfIs+Ph/Ykn6rSfKmr6N1POk7b/ij6OVPOk7b/igczp5v9hyfqtJ8qc9Bvhqd8xaMbAWFthPSUoxYr5tszkt6woz9HannSdt/wAUfR6q50npJPignfE9N4rTfqtP8iTiWm8Upv1Wn+RQX6P1XOl9JJ8UvEFXz5fSSfFBOeJKXxSm/Vaf5Fz12jqSKNzzRQOw272Okgc83IGQwdKh3ENXz5fSSfFHEVXz5fSSfFA9Guo/7LH6jB8q6q/gcW9/+OjdvjA8BlFAcIPI7vcndCjXElXz5fSSfFHEtX9pN6ST4oJDQvo5ZGs4tY3Fezn0VOGCwJzOHLUtUtVRBzhxY04XObcUMFjY2JF26skx8TVn2k3pJPijiis+0m9LJ8UEq0bRUc7XEUELMLrWlo4Gk5XuO9zC6joCk8Tpf1aD5VC+Kaz7Sb0knxWQ0VWfaTekk+KCY/R2j8Tpf1aD5Vujo44QTGyOHaYYooT2mtB9ahbdE1fPl9JJ8V2Um5iZ5GPEf8RJ9qCTaOkZj/N2Nzdzhnc9LuVTak8EKOaB0AYwLqUMZYWQZLFzAdaEINbqNp5FgaBmxCEBxezYji9mxIhAvF7NiOL2bAhCA4vZsRxezYhCA4vZsRxezYhCA4vZsRxezYhCA4uZsCOLmbAhCBOLmbEvFzNiRCA4uZsCOLmbEIQHFzNiOLmbEIQJxazYjixmxIhAvFjNiOK2bEiEBxWzYEcVs2BCECjRjNgWxlG0ciVCDaG2SoQg/9k="/>
          <p:cNvSpPr>
            <a:spLocks noChangeAspect="1" noChangeArrowheads="1"/>
          </p:cNvSpPr>
          <p:nvPr/>
        </p:nvSpPr>
        <p:spPr bwMode="auto">
          <a:xfrm>
            <a:off x="77788" y="-898525"/>
            <a:ext cx="2419350" cy="188595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3076" name="AutoShape 4" descr="data:image/jpg;base64,/9j/4AAQSkZJRgABAQAAAQABAAD/2wCEAAkGBhIQEBAUEhIUFRQQDw8UEBAQFBISDxQVFBAVFRQQFBQXHCYeFxkjGRQUHy8gIycpLCwsFR4xNTAqNSYsLCkBCQoKDgwOGg8PGikdHyQ1KSwpKikqKiwsKSkpKS0pKSk1KikuKSwpKSkpKTUpKSkpKSksKSwpKSwpLywpLSwpKf/AABEIAMYA/gMBIgACEQEDEQH/xAAcAAABBAMBAAAAAAAAAAAAAAAAAQUGBwIDBAj/xABREAABAwICAwkMBQgKAQUBAAABAAIDBBESIQUxUQYTFBVBUmGRkgciMlRxgZOhscHR0hYYU2LwCCNClLLC4fEXM1VjcnOCoqOzJTRDZIPDJP/EABkBAQADAQEAAAAAAAAAAAAAAAABAgMEBf/EACsRAQADAAEEAgEDAgcAAAAAAAABAhEDEhMhMQRRQSIygXGRBSNhocHR4f/aAAwDAQACEQMRAD8AvBCEIBMO6ndxR6NYHVMoaXeBG0YpXeRo9upPNXNgje7msceoXXknui6UfUaSqnPcXYJTG2/IGd7YecE+dBbdV+UfSg/m6Sdw2udGz1ZrR9ZOHxKX0rPgqGQgvoflJQeJS+lZ8Ev1koPEpfSR/BUIhBff1koPEpfSR/BL9ZKn8Sm9JH8FQaEF+/WSp/E5vSRo+slT+JzekjVBIQX99ZKm8Tm7caPrI03ic/biVAoQX99ZGm8Tn7cSPrI03ic/biVAoQX/APWRpvE5+3Ej6yNL4nP24lQCEF//AFkaXxOftxLsj7vsBAPBJs9r4156pIcTgOtPwyQXT/TzB4rL240v9PMHisvbjVK3SoLo/p6g8Vm7caUd3mDxWbtxqlSlQXT/AE80/is3ajR/TzT+KzdqNUskQXX/AE8U/is3ajXRSd3OjcQHwzsG2zHj1G6o1Ig9V6E3Q09bHjp5WvbqNsnNOxzTmD5U4rzb3NNMPp9IR4SQJGSteOQ4GGRt+yR/qK9ItdcIFQhCAQhCBt3QS4YH9OFvacAfavHmlqjfJ5n8+aR3aeT716w3eVe90kjua17uxE9/7oXkUlAi3UkTXO78uDbE3Y0Ode2QsSNZ5brSumiZfF5lMRo3cDhxAb5IW4TdwjaHX5BhL9XTdcnBz+LJw3pbqTRz5XtZGxz3uNmsYC5x8gV+hGmrg5/FknBz+LKW/QOv8Tm7P8VyaR3NVNMA6aCSNpNg57SATsvtSIhaa2j8I9wc/iyODO2exOW8o3pT0KabeDH8WRwY/iyftHaEmqXFsET5HAXIjaXWG07E4fQPSHic/YKrMVj3KfKI8Fd+LLqjoYyBeR4OG5aIwRiz72+PVqz6U512iZYHYZY3MdzXgg5Lm3lWikSjXLPQRhoLJHudcXaYwxoGHM4sZvnlq6tS5eDH8WTrvS6qLRMkpGBjnC9iQMkmkGtm57QV2l7uXUE8cSN/H808QaIla0ARuyGxYSxlps4EEchyKRWJNw1cSt/H80cSt/H8053RdT0Gms6Fb+P5o4mb+P5qR0ugamVodHBK9p1ObG4tPkNs1n9Gqvxab0b/AIKvTBqM8St/H81tp9AxE9+8sFtYYX57LBwTg4EEggggkEHIgjWCEl1PQajOkqYRyua03aLWcRhuCNdrmy5U4adyl8rG+8e5N2JZzGSsdNzEmGtpDtna3ttcz95emtB1e+QRO2xsPqF/XdeWKGfBNC7mTwu6pWlemdyUgMDQP0C9nYeW+5QH5CEIBCEIIB3YqvBo+o/yJR2sEf8A+hXl5eiO71VYaF45zoG9cjnn/qC87IBOei47td/i9g/imxPmiYvzQO1zvh7lpxxtkT6bREpV3NGQCvvUYMApqjCJMFnSYRha3GQ0u12BI1KPCJZCPMHLIg5gEZHlByIXRNdjFYtnmFu6OjhLKh0gAwwNMMBdQ8IfI0kk76PzbcWQwAFo14uRMvdCpYItHQs32GWpkqWvfvRicWM3t+KNuAXwB2EYnZk59AgYlPMhy/uIPbgzWDo7kmzRfkY1rG9loAWVeHJ1eea0xmy5BCst5XWIFlvS6MY6lXcvqWRSzYnNaTvZGJzW3AbKCRc7XDrU7j0iRO55qYixzA0Q4+9bY+GM/CKpxkVjewOvwmhwzFtRyWwD+7i9DF8q87n+Dblv1RbP4dHHzxSMw5bu6lstU/CQbSy+CQRmW21eRR3eF3bxmTYC5OTQA0dAAyAWW8Lt4uLopFWF79U6b94VsdybRNHJSvM7IXStqH23wgPDMDMOV9V8XrVctprp4pqUNDcgbZ5gEecFU+RwTy06YnEVvk6uviSg+zh7Q+Krbd1FCysLYMGARR3EZBaHd9ceXUmR+YIwRi/K2NgPmICxbEsfj/Etx26rW1NuTYa7JbLMsRgXd0q6tPcppQcCpQ1zDgZhkaXgOFnOsAOQ6te1b26Npg4OxmwIIZvjcIIOLXbFrA/SVSNbYg2abcjmhw84OtLLZ36EY6WMDT+M1xU+LPHa01n9zXu+Ih2bpXh1ZVFpBDp5CCDcG7r3B5U2rPAscK6opkYy1H90Ys9h2sPqd/FNOJPO6hv9Uf8AGP2SmG65eSMs1r6bJJMj0AnqzXpzcXUB0Rtz3HtgSD1PXl86j5F6N7mMuKmjdfw4aUn9WYP3T1KiydoQhAIQkKCj/wAoSr/Nws51QP8Ajhv7ZlR6tbu/VV6mnZsFQ/rkbGP+pVQgVSnRMP5mPpBPW4qKqeaOprRRD+7Z+yFvwx5UvOQ1CFPOgdzMlW2YxsxGMNsS5rWguvbECQSO9Opc7adPe53dDJRb4GRseJSy5eXNwkXANwDlmeRdOMLWmI8eThV7iGNfTYYu9AHDHOkdvOrMQ99vt/KLKO6b0ayOZ4iDhEXHet8cx0lhrJwki2eXLtCkNVuqlk1sh8gmf7MCZamd0zgS0NsMgLnXtJW0U4unYtMyxryckzlq4ahTrMQdCcBAshAqY1mXTue0LDMHumc5oa5jRh2uDj7GlPrtyVBa+/SdbfgmjRukHwtcxrWFr3xvdvmV8F+9xWNgcR1WPSE5HdG52IcHpxcED89L3uWRBOs+W+rNcHJHN1znptE1yDDpvRUcUgEZJa5jXAu15kj3Lg4OnqtqHzua54aCyNkYwAAWYLXyyz6AFq4Muzii3RHV7ZXmN8OKkpM77FKdz2jqWXGJnEOaC4gODWtYAO+OVznl1JuhprBdFJKYnXAFzcXJsLEWLXAggi18rcq0yPyvwTSb/rnwlH0W0fhB3x2eC15W/p3w3yyvZRPS1NE2VzYSS1uTg4hxa4Xu24Hk607P06837yO4sbiS7rtFg5oIyNshYAjoTQIRckNtfMi989pKisR9t+aOGKfony496Sb0u8wpDApxxacdz2iKSZpEr374D3zWuAABcGsAFiSSSOtPsm4qiAGcoJIABcBmTYN8HIk5Z8qjGj53RElrWk2zxOa0EX8EhwsdV/MusaXcL4YYmk3BLZW4suUEj1hWmtPtSeW0T4rM/wBjJpKCISuELi5gthJsTqzBI12K5d7Xc+K7jZoGeoG46+VYmFRaI39PpeLaim65lo4zskI62/wUVxKa7tIf/wCYHZKz1hw96g11wc0ZZ1cfmraHr0F3HZ8VFB0QNb2JpmewBeeFevcNqL0rRzX1LeqSN4/7CsV1uoQEIBI/UlWiukwxvOxjj1NJQeYe7PV49Igcymi63ufKf+wKBKUd0yfHpWr+49kfo4mM9rSougUBWpFS2AFtQA6hZVnoyHHNC3nSxt63gK5xQro4fyx5Z9GptMt8Oj3O8FpP+EE+xOQoV3R101PGDHG57QDjwHJpL33e9oOIgNwZZa9a2vydMazrXqkz8TSDXG/sO+CwbS9CeIN2Ukpa2ECZ1yZGsaWFrdoLSQ2xue+vyLJ0b5HEvFnXIOq5zyJtkciFWnL1Tib06Y00imWYpE7CiOxZii6FvsMdNHBEopE8ii6FkKLoTUGcUyzZSp3FF0LbHRdCnQ2CnS8HTtwRHA00NHBkvB078D6EvAuhNR5M+8Jd5TvwLoScCUak0GDoSbwNidzRdCQ0XQmoNG8DYkMI2J34F0JDRJqUJ3cU44DKbeC6I/8AI0e9VdiV17tKG+j6vohLuy4O9ypDEuPn/c6uH024lcfcHqe8kbzak/8AJTg+2JUvdWp3Cam01Q379K7rMsZ/bCwbPQgSrFhyCyQC4tL/ANU4c6ze04N967U1bpKje4S7m98fJG10n7iDyLunq99rauTn1VQ7zGVxCbFk91ySdZNz51igedxtPvlfSN/vmns997leLaNVB3MafHpKH7jZndUTh7SrwazoV68nT4Z3rrjbRrDivPELg7WktPWE5tatrB0K3difanRMGmPRZzzdn991vOOVdsNCQu9gW5rQkclSaTLhFMsxSpxbGFsbEFbuwjtybm0izFInIRBE2CNpc9zWNGtzyGtHlJyTuwduXAKNbBSLrjniLQ4SswkXDsbMJG0G9rLmfp6jDsJqoA7ZvjPbeyd2DtyBSJRS9C3RaUpneDUQnySx/Mu2JrXC7XBw2tIcOsJ3YO3Ju4J0I4H0Jz3pG9Ke7B2zZwQ7EnBCnXeug9STeug9Sd6DtyajSFHBCnXANiTe070I7cmk0awNEngsFugazyJmqd1lBG4tfVRBw1gOxW87QQneg7cmzdRozFQ1g20lR6onH3LzPdeoKvdZo+WOVgq4e/ikbYkt8JhGsgbV5eWd7RZrx1wt1YXcVqcNbMNtO13o6iF3suq8Uw7lM+HSTB9pBVN/4HOHraFm0eq4tQWa1UrrtB2gHrW1AKI902q3vR9U7ZS1R85iMY9cgUuVc926rwaMqfvMhZ6SoYT6oyg8yFIhCCUdzzTUdJVulka4jeXtAYATdzm55kcgKsabupU48CKVx6cDB7T7FU+gKF8heWtvhDQcwNd/gnkaHl5nras7UiZ1MSmju6w79GlHnlPuYlb3XSNdM2/+abfsKGcUy8z1j4rA6EmP6Hrao7dU6l7+67PnhghGwkyOt5cxdcj+6nXHUYR0iIfvEqNjQUvM9Y+KzOh5uZ5rtVuiqNOx3eV5di4S8dAbGGeZuGy7KTupV0R750coI1SRtHnBjwnrUcGiJeZ6wtkWhJTrZfzhMj6NOVV3QK6Ym87mg372G0bR0d7nbykptlr3vN5Hucdd3uc49biuhui5APBPWFhxfJytyv0J4/EJJD5rLPfD0W28qzFC7m9d/ctjaI/gOUaeHK6W5XTS18kRvE97Ttjc5h62lDqJx5DlsBWYoX8gPrTf9Dw6pd0tY5uE1U5B1tdK/wCZaG6dqRqqJvNLL8Vrfo2TYVrOj38jXKPJ4ZP0nNn+dku7X+ckz8uea549IyN1PeDta9w8+RSOoJL+C4eYn2JW6Ndsd1H4Kw6m7pawaqqe3+bKP3lj9Jarlqp/TS/MtXFjua7qKxdox/NPUVH8HgtXpeeUWkmlkHNkke8dTiVy78Vm7Rsg/RPUfgtb6Z/K09RUg31RR4sT0EqUby7mnqKjNS2z3jY93tVoRLXdSPudTYdK0P3qhrD/APYDH+8o4nHc5U71WUr+ZUwO6pWlSh7B0M+8ER/u2fshdqb9Cf1QHNL29mRzfcnBAKnvyhKu1G1n2lXCPNHDK8+uRquFUJ+URV50jNstU8+YRRj9lyCmEIQgl24rKOU7XtHU3+Kku+hRPc4cMPle4+oD3J237pVZhB330LMSJnE/Ss2zpiDrviN8TaJkom6VOIOQet8UiaBN0rYycpgcXPWtxXGZ0hnU4O66x5VyidJv6YjXaAt8SbRULayp6UwOLtSwXLwlIKhMNb3NWIYtJqFiKhMHYAsS1c/CEcJTBufHkuCanz1roNQueSdRg08G6VB9NR4aiYffJ68/ep1vyhW6T/1Mh2hh/wBgU4tEm1ZRvsQdhuPMsLoCLPZe56bFGTteXD/WA/8AfTsov3P6nfKOndz6Wjd10zGn1sKlCAK81d3qrxV1O3mUmLzy1ErvZhXpKd+FrjsaT1C68rd2OoxaWnH2UVNH2adl/WSghKEIQPujZ8MTR5faV2cLTHFPZoHQsxUqcQexVrMVaYxUrPfnbD60QexWJeGJj4SRrS8LKB9FWtjaxR8VayFWiD+KvpQavpTAK3pHWtlPK6RzWMaXucbNYwF7ydgaMypD4KvpRwtM9WJIXlkrHxvFrska5jxfUbOzWEekLEXANnAkOxWcB+ibEZeSx6UMPgqlm2rTA6vuSchck2F7C51C9zZHD7cvWURiRcMScMUf4xHOHWEor78vUhh/4Yk4WmLhyXhyGH3haOFpi4ck4xG0dYQw/cLWt1SmYV42jrSGsQw78JUa3Qm819rG+8e5dhrE26UkxOafu+8qJTDiShIhQu9S9yGpx6Ooz/8AFa30c8zPYAp6qt7hVVi0dAOY+sZ1SRyD/sKtJBzaR/qnja23a733ryR3Q6vfdK6Qdtq5wPI15aPU0L1tpB9mtvq3yO/ka4OPqaV4w0jUGSaV51ySPcf9Tifeg5kIStaSQBrJACDdFGXENaLk6gu8aCl+72v4LuoKAxDwSXEd8bHsjo9q72PPNPUfgiDt3MaR1NUSyPawnecLHeEWkuuSMsiQ23nVrnSDiwFvfOeGgAksw3cO+dcZDLWbX5LqrtzulHQueQGWcGgiRpN7XIIsWkcvLyqT8f5Hv4M8Nxvc+vXY98c7+xepxX4o4oifE/ePI+RHL3pmsbH9WW798klHNC4Me9+DAbWDSJGnG0uGWQI2qphuVqdje2FYumd0jpQQ4NzcMRY1wcbas3OOSa217eY5c3yb0taOj6dfw45Ip/me9RAbk6nYzttWyDclU4m3a0jE3EMbcxcXHUpg3SA5rlth0lZzbNNwRa+q98r5LmiXYtXQDGTREgBgY8sbG1jAAA0EWGq2fqWWn9HNFO/vjmWgWDGE3dbXfIKMHdhjPfx0oNs3YJbE/wCl2tc8u6ki4a2Cxz70TYb57SPwV2zelrb6j6yP7a4+rkpHiPP3qut1Whq6pqZCQHNY+RsRdIy+DfHOuc9ZJJTP9Dqz7NvpI/ip3LpRxc4kNuXEmwNrk8ix4wd0dS4pzfHp2ba3m3tBvofWfZt9JH8VbPcm0UKekeJ4GYzPIXSWY8loawNaXZ2Azy6VHTWv2+oJ60Fp9zI3Me2F8bpA788H5HLXg1tyGRGtUvFrUtFZyZicn6n7Z33x+fKRx7qIzVOhdRWaHW3zeu9tY9/iw4bZbeVRHuv6H37gxp4W4mulD3gMjLmlrS1pOWKxv1p8G6AXfZtMA4MDcDp2FgF82Fo73Mph3R6bkmEYIsGucci4uJIAzOrDYZAAct1xfC4efjtM8t9jMz35392z6/pDTltW016K59/9f+q3O5qq+zHbj+ZIdzlV9n/vj+ZSovdtd61rc49PrXeOLcZoR7K+mdPC10bXuLmvLHtP5t2G7bm9nWPmV405gey4gh8PDYxNv4N7ABueoqn9H1j45o3tzLXggPvgPJY9FiVO6Tdq/C4CKBo70nG+QAnULd4bFeL8+3yK80duJmufjPf8u/49+KOOYtHnf9jzpyGmdG6N1PCRJDfvYmEXcDYtdbLPlvkvPPFU/M/3N+KubSW7WU/+zTl2ABha95YNdhYNGpVo5zun1rT/AA63PNr92Mjxm5/wr8q3FaK9Eefyj1RSyRi7m2F7XuD7CuKZ97KUPcSCDcgixBvYqPaRoTGeXCTkTyfdPSvWcTjQhChK+vyfqm9JI3mVruqSmB9sSuhUF+T5U5VjNk1E/rM0Z/bCvxupAy7rqre6WZ3Mp6p/ZppLesheOXL2LupjDorOBcxzZGStb4RjkjLH4ekA3HkXmHdP3Pqujc5wjdNBc73UwtL4yOTHbON21rrefWgi6EtkWQIlRZFkCJboQgLoukQgXEjEkQgXEjEkQgybckAXuTkE5xbn5SOXpwhzreUhNsUpa5rhraQR5QbqTR7rYwwXiJcHFwFzhxENHhAg271vIgj9XTPiIBOsXFitG+HaetbKuqdK9z3HNxJOzM6gOQLSgz31209ZRv7ucesrBCDZv7uc7rKOEP5zusrWhBt4S/nO7RRwp/Pd2itSEG3hb+e7tFLwt/Pd2nfFaUIN3DH893ad8VjJO52TnE9BJPtWtCAQhZRxlxAAJJNgBmSdgHKgtDuDVOGprG7aZj/R1MR9hK9HM1KhO5VuRmozJJO0slqmMjihdlIyHfGvlnlb+hcNa1rTmbk21XvmB1wgbtOeCoxDWRh2Twx3LZ2Bx+KmtXTYxZQnTm5UvvYIO0Ovrz6SGu9ZCQxt5jfRs+VQmfclKNQ6lyu3LTbD60E/3lvMZ6KP5Uu9N+zZ6KP5VXh3LT7D1lJ9FZ/vdZQWJvDfs2eij+VJwdn2UfoYvlVd/RWf73WUfRWf73acgsPgrPso/QxfKjgkf2MXoIflVe/Rao+/2nI+i9Rtf2nfFBYRo4/sYvQQ/Ik4DF9hD+rwfIq/+jFRtf2nfFH0Zqdr+2/4oJ6dHw+Lwfq8HyJHUEIBPB4MgTYU0F8h/gUD+jNTtk7b/ij6NVPOk7b/AIoHIbpNX/g5c9tNSfIs+Ph/Ykn6rSfKmr6N1POk7b/ij6OVPOk7b/igczp5v9hyfqtJ8qc9Bvhqd8xaMbAWFthPSUoxYr5tszkt6woz9HannSdt/wAUfR6q50npJPignfE9N4rTfqtP8iTiWm8Upv1Wn+RQX6P1XOl9JJ8UvEFXz5fSSfFBOeJKXxSm/Vaf5Fz12jqSKNzzRQOw272Okgc83IGQwdKh3ENXz5fSSfFHEVXz5fSSfFA9Guo/7LH6jB8q6q/gcW9/+OjdvjA8BlFAcIPI7vcndCjXElXz5fSSfFHEtX9pN6ST4oJDQvo5ZGs4tY3Fezn0VOGCwJzOHLUtUtVRBzhxY04XObcUMFjY2JF26skx8TVn2k3pJPijiis+0m9LJ8UEq0bRUc7XEUELMLrWlo4Gk5XuO9zC6joCk8Tpf1aD5VC+Kaz7Sb0knxWQ0VWfaTekk+KCY/R2j8Tpf1aD5Vujo44QTGyOHaYYooT2mtB9ahbdE1fPl9JJ8V2Um5iZ5GPEf8RJ9qCTaOkZj/N2Nzdzhnc9LuVTak8EKOaB0AYwLqUMZYWQZLFzAdaEINbqNp5FgaBmxCEBxezYji9mxIhAvF7NiOL2bAhCA4vZsRxezYhCA4vZsRxezYhCA4vZsRxezYhCA4uZsCOLmbAhCBOLmbEvFzNiRCA4uZsCOLmbEIQHFzNiOLmbEIQJxazYjixmxIhAvFjNiOK2bEiEBxWzYEcVs2BCECjRjNgWxlG0ciVCDaG2SoQg/9k="/>
          <p:cNvSpPr>
            <a:spLocks noChangeAspect="1" noChangeArrowheads="1"/>
          </p:cNvSpPr>
          <p:nvPr/>
        </p:nvSpPr>
        <p:spPr bwMode="auto">
          <a:xfrm>
            <a:off x="77788" y="-898525"/>
            <a:ext cx="2419350" cy="188595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3078" name="Picture 6" descr="http://t2.gstatic.com/images?q=tbn:ANd9GcRkp5Pcr0JvR7t_56JXidopYy0Iald6QBmy7AGFVcFyyLQ356VI7A"/>
          <p:cNvPicPr>
            <a:picLocks noChangeAspect="1" noChangeArrowheads="1"/>
          </p:cNvPicPr>
          <p:nvPr/>
        </p:nvPicPr>
        <p:blipFill>
          <a:blip r:embed="rId5" cstate="print"/>
          <a:srcRect/>
          <a:stretch>
            <a:fillRect/>
          </a:stretch>
        </p:blipFill>
        <p:spPr bwMode="auto">
          <a:xfrm>
            <a:off x="3563889" y="1512306"/>
            <a:ext cx="2520280" cy="1605447"/>
          </a:xfrm>
          <a:prstGeom prst="rect">
            <a:avLst/>
          </a:prstGeom>
          <a:noFill/>
        </p:spPr>
      </p:pic>
      <p:sp>
        <p:nvSpPr>
          <p:cNvPr id="13" name="12 Rectángulo"/>
          <p:cNvSpPr/>
          <p:nvPr/>
        </p:nvSpPr>
        <p:spPr>
          <a:xfrm>
            <a:off x="107504" y="4212378"/>
            <a:ext cx="2605200" cy="584775"/>
          </a:xfrm>
          <a:prstGeom prst="rect">
            <a:avLst/>
          </a:prstGeom>
        </p:spPr>
        <p:txBody>
          <a:bodyPr wrap="none">
            <a:spAutoFit/>
          </a:bodyPr>
          <a:lstStyle/>
          <a:p>
            <a:pPr lvl="0" algn="ctr"/>
            <a:r>
              <a:rPr lang="es-MX" b="1" dirty="0">
                <a:latin typeface="Century Gothic" pitchFamily="34" charset="0"/>
                <a:cs typeface="Times New Roman" pitchFamily="18" charset="0"/>
              </a:rPr>
              <a:t>Computadora portátil</a:t>
            </a:r>
            <a:endParaRPr lang="es-MX" sz="3200" dirty="0">
              <a:latin typeface="Arial" pitchFamily="34" charset="0"/>
            </a:endParaRPr>
          </a:p>
        </p:txBody>
      </p:sp>
      <p:sp>
        <p:nvSpPr>
          <p:cNvPr id="14" name="13 Rectángulo"/>
          <p:cNvSpPr/>
          <p:nvPr/>
        </p:nvSpPr>
        <p:spPr>
          <a:xfrm>
            <a:off x="4634645" y="6084586"/>
            <a:ext cx="739305" cy="584775"/>
          </a:xfrm>
          <a:prstGeom prst="rect">
            <a:avLst/>
          </a:prstGeom>
        </p:spPr>
        <p:txBody>
          <a:bodyPr wrap="none">
            <a:spAutoFit/>
          </a:bodyPr>
          <a:lstStyle/>
          <a:p>
            <a:pPr lvl="0" algn="ctr"/>
            <a:r>
              <a:rPr lang="es-MX" b="1" dirty="0">
                <a:latin typeface="Century Gothic" pitchFamily="34" charset="0"/>
                <a:cs typeface="Times New Roman" pitchFamily="18" charset="0"/>
              </a:rPr>
              <a:t>Palm</a:t>
            </a:r>
            <a:endParaRPr lang="es-MX" sz="3200" dirty="0">
              <a:latin typeface="Arial" pitchFamily="34" charset="0"/>
            </a:endParaRPr>
          </a:p>
        </p:txBody>
      </p:sp>
      <p:sp>
        <p:nvSpPr>
          <p:cNvPr id="15" name="14 Rectángulo"/>
          <p:cNvSpPr/>
          <p:nvPr/>
        </p:nvSpPr>
        <p:spPr>
          <a:xfrm>
            <a:off x="7020273" y="4293098"/>
            <a:ext cx="1798889" cy="584775"/>
          </a:xfrm>
          <a:prstGeom prst="rect">
            <a:avLst/>
          </a:prstGeom>
        </p:spPr>
        <p:txBody>
          <a:bodyPr wrap="none">
            <a:spAutoFit/>
          </a:bodyPr>
          <a:lstStyle/>
          <a:p>
            <a:pPr lvl="0" algn="ctr"/>
            <a:r>
              <a:rPr lang="es-MX" b="1" dirty="0">
                <a:latin typeface="Century Gothic" pitchFamily="34" charset="0"/>
                <a:cs typeface="Times New Roman" pitchFamily="18" charset="0"/>
              </a:rPr>
              <a:t>Teléfono móvil</a:t>
            </a:r>
            <a:endParaRPr lang="es-MX" sz="3200" dirty="0">
              <a:latin typeface="Arial" pitchFamily="34" charset="0"/>
            </a:endParaRPr>
          </a:p>
        </p:txBody>
      </p:sp>
      <p:sp>
        <p:nvSpPr>
          <p:cNvPr id="16" name="15 Rectángulo"/>
          <p:cNvSpPr/>
          <p:nvPr/>
        </p:nvSpPr>
        <p:spPr>
          <a:xfrm>
            <a:off x="4250778" y="3140970"/>
            <a:ext cx="1231426" cy="584775"/>
          </a:xfrm>
          <a:prstGeom prst="rect">
            <a:avLst/>
          </a:prstGeom>
        </p:spPr>
        <p:txBody>
          <a:bodyPr wrap="none">
            <a:spAutoFit/>
          </a:bodyPr>
          <a:lstStyle/>
          <a:p>
            <a:pPr lvl="0" algn="ctr"/>
            <a:r>
              <a:rPr lang="es-MX" b="1" dirty="0" err="1">
                <a:latin typeface="Century Gothic" pitchFamily="34" charset="0"/>
                <a:cs typeface="Times New Roman" pitchFamily="18" charset="0"/>
              </a:rPr>
              <a:t>Tablet</a:t>
            </a:r>
            <a:r>
              <a:rPr lang="es-MX" b="1" dirty="0">
                <a:latin typeface="Century Gothic" pitchFamily="34" charset="0"/>
                <a:cs typeface="Times New Roman" pitchFamily="18" charset="0"/>
              </a:rPr>
              <a:t> PC</a:t>
            </a:r>
            <a:endParaRPr lang="es-MX" sz="3200" dirty="0">
              <a:latin typeface="Arial" pitchFamily="34" charset="0"/>
            </a:endParaRPr>
          </a:p>
        </p:txBody>
      </p:sp>
      <p:sp>
        <p:nvSpPr>
          <p:cNvPr id="17" name="Rectangle 2"/>
          <p:cNvSpPr>
            <a:spLocks noGrp="1" noChangeArrowheads="1"/>
          </p:cNvSpPr>
          <p:nvPr>
            <p:ph type="title"/>
          </p:nvPr>
        </p:nvSpPr>
        <p:spPr>
          <a:xfrm>
            <a:off x="395536" y="620688"/>
            <a:ext cx="8867328" cy="1066800"/>
          </a:xfrm>
        </p:spPr>
        <p:txBody>
          <a:bodyPr vert="horz" anchor="ctr">
            <a:normAutofit/>
          </a:bodyPr>
          <a:lstStyle/>
          <a:p>
            <a:pPr fontAlgn="auto">
              <a:spcAft>
                <a:spcPts val="0"/>
              </a:spcAft>
              <a:defRPr/>
            </a:pPr>
            <a:r>
              <a:rPr lang="es-MX" sz="3200" dirty="0">
                <a:solidFill>
                  <a:schemeClr val="accent2">
                    <a:lumMod val="75000"/>
                  </a:schemeClr>
                </a:solidFill>
              </a:rPr>
              <a:t>Hardware necesario para navegar por Internet</a:t>
            </a:r>
            <a:endParaRPr lang="es-ES" sz="3200" dirty="0">
              <a:solidFill>
                <a:schemeClr val="accent2">
                  <a:lumMod val="7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457202" y="2071389"/>
            <a:ext cx="8507413" cy="4525963"/>
          </a:xfrm>
        </p:spPr>
        <p:txBody>
          <a:bodyPr>
            <a:normAutofit/>
          </a:bodyPr>
          <a:lstStyle/>
          <a:p>
            <a:pPr algn="just"/>
            <a:r>
              <a:rPr lang="es-MX" sz="2000" b="1" dirty="0"/>
              <a:t>El módem:</a:t>
            </a:r>
          </a:p>
          <a:p>
            <a:pPr lvl="1" algn="just"/>
            <a:r>
              <a:rPr lang="es-MX" sz="2000" dirty="0"/>
              <a:t>Acrónimo de las palabras modulador/demodulador.</a:t>
            </a:r>
          </a:p>
          <a:p>
            <a:pPr lvl="1" algn="just"/>
            <a:r>
              <a:rPr lang="es-MX" sz="2000" dirty="0"/>
              <a:t>Traduce las señales </a:t>
            </a:r>
            <a:r>
              <a:rPr lang="es-MX" sz="2000" b="1" dirty="0"/>
              <a:t>digitales</a:t>
            </a:r>
            <a:r>
              <a:rPr lang="es-MX" sz="2000" dirty="0"/>
              <a:t> de la computadora en señales </a:t>
            </a:r>
            <a:r>
              <a:rPr lang="es-MX" sz="2000" b="1" dirty="0"/>
              <a:t>análogas </a:t>
            </a:r>
            <a:r>
              <a:rPr lang="es-MX" sz="2000" dirty="0"/>
              <a:t>(toda la información que viaja en Internet se considera Digital)</a:t>
            </a:r>
            <a:r>
              <a:rPr lang="es-ES" sz="2000" dirty="0"/>
              <a:t>.</a:t>
            </a:r>
          </a:p>
          <a:p>
            <a:pPr lvl="1" algn="just"/>
            <a:r>
              <a:rPr lang="es-MX" sz="2000" dirty="0"/>
              <a:t>Las velocidades de transmisión (ancho de banda), se miden en bps (bits por segundo)</a:t>
            </a:r>
            <a:r>
              <a:rPr lang="es-ES" sz="2000" dirty="0"/>
              <a:t>.</a:t>
            </a:r>
            <a:endParaRPr lang="es-MX" sz="2000" dirty="0"/>
          </a:p>
        </p:txBody>
      </p:sp>
      <p:pic>
        <p:nvPicPr>
          <p:cNvPr id="21508" name="Picture 4" descr="mod intern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3352" y="4652965"/>
            <a:ext cx="266382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5" descr="DFM-560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48265" y="4652963"/>
            <a:ext cx="2376487" cy="1352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Grp="1" noChangeArrowheads="1"/>
          </p:cNvSpPr>
          <p:nvPr>
            <p:ph type="title"/>
          </p:nvPr>
        </p:nvSpPr>
        <p:spPr>
          <a:xfrm>
            <a:off x="395536" y="620688"/>
            <a:ext cx="8867328" cy="1066800"/>
          </a:xfrm>
        </p:spPr>
        <p:txBody>
          <a:bodyPr vert="horz" anchor="ctr">
            <a:normAutofit/>
          </a:bodyPr>
          <a:lstStyle/>
          <a:p>
            <a:pPr fontAlgn="auto">
              <a:spcAft>
                <a:spcPts val="0"/>
              </a:spcAft>
              <a:defRPr/>
            </a:pPr>
            <a:r>
              <a:rPr lang="es-MX" sz="3200" dirty="0">
                <a:solidFill>
                  <a:schemeClr val="accent2">
                    <a:lumMod val="75000"/>
                  </a:schemeClr>
                </a:solidFill>
              </a:rPr>
              <a:t>Hardware necesario para navegar por Internet</a:t>
            </a:r>
            <a:endParaRPr lang="es-ES" sz="3200" dirty="0">
              <a:solidFill>
                <a:schemeClr val="accent2">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620688"/>
            <a:ext cx="8229600" cy="1066800"/>
          </a:xfrm>
        </p:spPr>
        <p:txBody>
          <a:bodyPr vert="horz" anchor="ctr">
            <a:normAutofit/>
          </a:bodyPr>
          <a:lstStyle/>
          <a:p>
            <a:pPr>
              <a:defRPr/>
            </a:pPr>
            <a:r>
              <a:rPr lang="es-ES_tradnl" sz="3200" dirty="0">
                <a:solidFill>
                  <a:schemeClr val="accent2">
                    <a:lumMod val="75000"/>
                  </a:schemeClr>
                </a:solidFill>
              </a:rPr>
              <a:t>Seguridad en Redes</a:t>
            </a:r>
            <a:endParaRPr lang="es-MX" sz="3200" dirty="0">
              <a:solidFill>
                <a:schemeClr val="accent2">
                  <a:lumMod val="75000"/>
                </a:schemeClr>
              </a:solidFill>
            </a:endParaRPr>
          </a:p>
        </p:txBody>
      </p:sp>
      <p:sp>
        <p:nvSpPr>
          <p:cNvPr id="2" name="1 Marcador de contenido"/>
          <p:cNvSpPr>
            <a:spLocks noGrp="1"/>
          </p:cNvSpPr>
          <p:nvPr>
            <p:ph idx="1"/>
          </p:nvPr>
        </p:nvSpPr>
        <p:spPr>
          <a:xfrm>
            <a:off x="251520" y="1999381"/>
            <a:ext cx="8229600" cy="4525963"/>
          </a:xfrm>
        </p:spPr>
        <p:txBody>
          <a:bodyPr>
            <a:normAutofit/>
          </a:bodyPr>
          <a:lstStyle/>
          <a:p>
            <a:pPr algn="just">
              <a:buNone/>
            </a:pPr>
            <a:r>
              <a:rPr lang="es-MX" sz="2000" dirty="0"/>
              <a:t>Los principales ataques a los sistemas provienen de Internet. Uno de los objetivos prioritarios que un administrador debe proponerse es proteger la red de intrusiones no deseadas.</a:t>
            </a:r>
          </a:p>
          <a:p>
            <a:pPr algn="just">
              <a:buNone/>
            </a:pPr>
            <a:endParaRPr lang="es-ES_tradnl" sz="2000" dirty="0"/>
          </a:p>
          <a:p>
            <a:pPr algn="just">
              <a:spcAft>
                <a:spcPts val="1200"/>
              </a:spcAft>
            </a:pPr>
            <a:r>
              <a:rPr lang="es-ES_tradnl" sz="2000" b="1" dirty="0"/>
              <a:t>Firewall</a:t>
            </a:r>
            <a:r>
              <a:rPr lang="es-ES_tradnl" sz="2000" dirty="0"/>
              <a:t>:</a:t>
            </a:r>
            <a:r>
              <a:rPr lang="es-ES_tradnl" sz="2000" b="1" dirty="0"/>
              <a:t> </a:t>
            </a:r>
            <a:r>
              <a:rPr lang="es-ES_tradnl" sz="2000" dirty="0"/>
              <a:t>sirve para detener cualquier página que se haya puesto en una lista.</a:t>
            </a:r>
          </a:p>
          <a:p>
            <a:pPr algn="just">
              <a:spcAft>
                <a:spcPts val="1200"/>
              </a:spcAft>
            </a:pPr>
            <a:r>
              <a:rPr lang="es-ES_tradnl" sz="2000" b="1" dirty="0"/>
              <a:t>Proxy: </a:t>
            </a:r>
            <a:r>
              <a:rPr lang="es-MX" sz="2000" dirty="0"/>
              <a:t>programa o dispositivo que permite el acceso a Internet de todos los equipos de una organización cuando sólo uno de ellos está conectado a la Web. </a:t>
            </a:r>
            <a:endParaRPr lang="es-ES_tradnl" sz="2000" dirty="0"/>
          </a:p>
          <a:p>
            <a:pPr algn="just"/>
            <a:r>
              <a:rPr lang="es-ES_tradnl" sz="2000" b="1" dirty="0"/>
              <a:t>Servicio de autentificación: </a:t>
            </a:r>
            <a:r>
              <a:rPr lang="es-MX" sz="2000" dirty="0"/>
              <a:t>cada persona que se autoriza para utilizar una red recibe un nombre de usuario y una contraseña. Esta combinación es su “llave” de acceso al sistema. Es responsabilidad de cada usuario garantizar la integridad de esa llave.</a:t>
            </a:r>
            <a:endParaRPr lang="es-ES_tradnl" sz="2000" dirty="0"/>
          </a:p>
          <a:p>
            <a:pPr algn="just"/>
            <a:endParaRPr lang="es-ES_tradnl" sz="2000" dirty="0"/>
          </a:p>
          <a:p>
            <a:pPr algn="just"/>
            <a:endParaRPr lang="es-ES_tradnl" sz="2000" dirty="0"/>
          </a:p>
        </p:txBody>
      </p:sp>
      <p:pic>
        <p:nvPicPr>
          <p:cNvPr id="4198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620688"/>
            <a:ext cx="766763" cy="1271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05454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buNone/>
            </a:pPr>
            <a:r>
              <a:rPr lang="es-ES_tradnl" sz="2400" b="1" dirty="0"/>
              <a:t>Cuentas de Usuario:</a:t>
            </a:r>
          </a:p>
          <a:p>
            <a:pPr>
              <a:buNone/>
            </a:pPr>
            <a:endParaRPr lang="es-ES_tradnl" sz="2400" dirty="0"/>
          </a:p>
          <a:p>
            <a:r>
              <a:rPr lang="es-ES_tradnl" sz="2400" b="1" dirty="0"/>
              <a:t>Usuario sin privilegios</a:t>
            </a:r>
          </a:p>
          <a:p>
            <a:pPr lvl="1"/>
            <a:r>
              <a:rPr lang="es-ES_tradnl" sz="2400" dirty="0"/>
              <a:t>No puede cambiar configuraciones ni instalar o desinstalar programas.</a:t>
            </a:r>
          </a:p>
          <a:p>
            <a:pPr lvl="1"/>
            <a:endParaRPr lang="es-ES_tradnl" sz="2400" dirty="0"/>
          </a:p>
          <a:p>
            <a:r>
              <a:rPr lang="es-ES_tradnl" sz="2400" b="1" dirty="0"/>
              <a:t>Administrador</a:t>
            </a:r>
          </a:p>
          <a:p>
            <a:pPr lvl="1"/>
            <a:r>
              <a:rPr lang="es-ES_tradnl" sz="2400" dirty="0"/>
              <a:t>Tiene los privilegios necesarios para hacer cualquier cambio </a:t>
            </a:r>
            <a:r>
              <a:rPr lang="es-MX" sz="2400" dirty="0"/>
              <a:t>dentro de una Red</a:t>
            </a:r>
            <a:endParaRPr lang="es-ES_tradnl" sz="2400" dirty="0"/>
          </a:p>
        </p:txBody>
      </p:sp>
      <p:sp>
        <p:nvSpPr>
          <p:cNvPr id="5" name="2 Título"/>
          <p:cNvSpPr>
            <a:spLocks noGrp="1"/>
          </p:cNvSpPr>
          <p:nvPr>
            <p:ph type="title"/>
          </p:nvPr>
        </p:nvSpPr>
        <p:spPr>
          <a:xfrm>
            <a:off x="457200" y="620688"/>
            <a:ext cx="8229600" cy="1066800"/>
          </a:xfrm>
        </p:spPr>
        <p:txBody>
          <a:bodyPr vert="horz" anchor="ctr">
            <a:normAutofit/>
          </a:bodyPr>
          <a:lstStyle/>
          <a:p>
            <a:pPr>
              <a:defRPr/>
            </a:pPr>
            <a:r>
              <a:rPr lang="es-ES_tradnl" sz="3200" dirty="0">
                <a:solidFill>
                  <a:schemeClr val="accent2">
                    <a:lumMod val="75000"/>
                  </a:schemeClr>
                </a:solidFill>
              </a:rPr>
              <a:t>Seguridad en Redes</a:t>
            </a:r>
            <a:endParaRPr lang="es-MX" sz="3200" dirty="0">
              <a:solidFill>
                <a:schemeClr val="accent2">
                  <a:lumMod val="75000"/>
                </a:schemeClr>
              </a:solidFill>
            </a:endParaRPr>
          </a:p>
        </p:txBody>
      </p:sp>
    </p:spTree>
    <p:extLst>
      <p:ext uri="{BB962C8B-B14F-4D97-AF65-F5344CB8AC3E}">
        <p14:creationId xmlns:p14="http://schemas.microsoft.com/office/powerpoint/2010/main" val="416855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2204864"/>
            <a:ext cx="8229600" cy="4325112"/>
          </a:xfrm>
        </p:spPr>
        <p:txBody>
          <a:bodyPr>
            <a:normAutofit/>
          </a:bodyPr>
          <a:lstStyle/>
          <a:p>
            <a:pPr algn="just">
              <a:buNone/>
            </a:pPr>
            <a:r>
              <a:rPr lang="es-MX" sz="2000" b="1" dirty="0"/>
              <a:t>Dentro de la seguridad en redes, existen algunas restricciones que no permiten la descarga de archivos desde Internet:</a:t>
            </a:r>
          </a:p>
          <a:p>
            <a:pPr algn="just">
              <a:buNone/>
            </a:pPr>
            <a:endParaRPr lang="es-MX" sz="2000" b="1" dirty="0"/>
          </a:p>
          <a:p>
            <a:pPr lvl="2" algn="just"/>
            <a:r>
              <a:rPr lang="es-MX" sz="2000" dirty="0"/>
              <a:t>No contar con los derechos de acceso para descargar archivos</a:t>
            </a:r>
          </a:p>
          <a:p>
            <a:pPr lvl="2" algn="just"/>
            <a:r>
              <a:rPr lang="es-MX" sz="2000" dirty="0"/>
              <a:t>Se requiere utilizar una cuenta de acceso especial para poder tener acceso a todos los elementos de Internet</a:t>
            </a:r>
          </a:p>
          <a:p>
            <a:pPr lvl="2" algn="just"/>
            <a:r>
              <a:rPr lang="es-MX" sz="2000" dirty="0"/>
              <a:t>El nivel de seguridad es demasiado alto para descargar archivos</a:t>
            </a:r>
          </a:p>
          <a:p>
            <a:pPr lvl="2" algn="just"/>
            <a:r>
              <a:rPr lang="es-MX" sz="2000" dirty="0"/>
              <a:t>Existen políticas para evitar las descargas de datos</a:t>
            </a:r>
          </a:p>
          <a:p>
            <a:pPr algn="just">
              <a:buNone/>
            </a:pPr>
            <a:endParaRPr lang="es-MX" sz="2000" b="1" dirty="0"/>
          </a:p>
        </p:txBody>
      </p:sp>
      <p:sp>
        <p:nvSpPr>
          <p:cNvPr id="5" name="2 Título"/>
          <p:cNvSpPr>
            <a:spLocks noGrp="1"/>
          </p:cNvSpPr>
          <p:nvPr>
            <p:ph type="title"/>
          </p:nvPr>
        </p:nvSpPr>
        <p:spPr>
          <a:xfrm>
            <a:off x="457200" y="620688"/>
            <a:ext cx="8229600" cy="1066800"/>
          </a:xfrm>
        </p:spPr>
        <p:txBody>
          <a:bodyPr vert="horz" anchor="ctr">
            <a:normAutofit/>
          </a:bodyPr>
          <a:lstStyle/>
          <a:p>
            <a:pPr>
              <a:defRPr/>
            </a:pPr>
            <a:r>
              <a:rPr lang="es-ES_tradnl" sz="3200" dirty="0">
                <a:solidFill>
                  <a:schemeClr val="accent2">
                    <a:lumMod val="75000"/>
                  </a:schemeClr>
                </a:solidFill>
              </a:rPr>
              <a:t>Seguridad en Redes</a:t>
            </a:r>
            <a:endParaRPr lang="es-MX" sz="3200" dirty="0">
              <a:solidFill>
                <a:schemeClr val="accent2">
                  <a:lumMod val="75000"/>
                </a:schemeClr>
              </a:solidFill>
            </a:endParaRPr>
          </a:p>
        </p:txBody>
      </p:sp>
    </p:spTree>
    <p:extLst>
      <p:ext uri="{BB962C8B-B14F-4D97-AF65-F5344CB8AC3E}">
        <p14:creationId xmlns:p14="http://schemas.microsoft.com/office/powerpoint/2010/main" val="416855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BB1E56-8CA2-42AA-A2C0-CFCD21879F5C}"/>
              </a:ext>
            </a:extLst>
          </p:cNvPr>
          <p:cNvSpPr>
            <a:spLocks noGrp="1"/>
          </p:cNvSpPr>
          <p:nvPr>
            <p:ph type="title"/>
          </p:nvPr>
        </p:nvSpPr>
        <p:spPr/>
        <p:txBody>
          <a:bodyPr>
            <a:normAutofit fontScale="90000"/>
          </a:bodyPr>
          <a:lstStyle/>
          <a:p>
            <a:r>
              <a:rPr lang="es-MX" dirty="0"/>
              <a:t>Video: </a:t>
            </a:r>
            <a:r>
              <a:rPr lang="es-MX" b="0" i="0" dirty="0">
                <a:effectLst/>
                <a:latin typeface="Roboto"/>
              </a:rPr>
              <a:t>¿Es segura la tecnología de identificación por datos biométricos?</a:t>
            </a:r>
            <a:br>
              <a:rPr lang="es-MX" b="0" i="0" dirty="0">
                <a:effectLst/>
                <a:latin typeface="Roboto"/>
              </a:rPr>
            </a:br>
            <a:endParaRPr lang="es-MX" dirty="0"/>
          </a:p>
        </p:txBody>
      </p:sp>
      <p:sp>
        <p:nvSpPr>
          <p:cNvPr id="3" name="Marcador de contenido 2">
            <a:extLst>
              <a:ext uri="{FF2B5EF4-FFF2-40B4-BE49-F238E27FC236}">
                <a16:creationId xmlns:a16="http://schemas.microsoft.com/office/drawing/2014/main" id="{96DFA075-E819-435B-96A1-E79195F9B5A9}"/>
              </a:ext>
            </a:extLst>
          </p:cNvPr>
          <p:cNvSpPr>
            <a:spLocks noGrp="1"/>
          </p:cNvSpPr>
          <p:nvPr>
            <p:ph idx="1"/>
          </p:nvPr>
        </p:nvSpPr>
        <p:spPr>
          <a:xfrm>
            <a:off x="457200" y="2827165"/>
            <a:ext cx="8229600" cy="2857504"/>
          </a:xfrm>
        </p:spPr>
        <p:txBody>
          <a:bodyPr/>
          <a:lstStyle/>
          <a:p>
            <a:r>
              <a:rPr lang="es-MX" dirty="0">
                <a:hlinkClick r:id="rId2"/>
              </a:rPr>
              <a:t>https://www.youtube.com/watch?v=oTK3eEIh7AA</a:t>
            </a:r>
            <a:endParaRPr lang="es-MX" dirty="0"/>
          </a:p>
        </p:txBody>
      </p:sp>
    </p:spTree>
    <p:extLst>
      <p:ext uri="{BB962C8B-B14F-4D97-AF65-F5344CB8AC3E}">
        <p14:creationId xmlns:p14="http://schemas.microsoft.com/office/powerpoint/2010/main" val="3671728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9830" y="4365104"/>
            <a:ext cx="2217068" cy="14715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01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6296" y="2474893"/>
            <a:ext cx="1224136" cy="1530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 Marcador de contenido"/>
          <p:cNvSpPr>
            <a:spLocks noGrp="1"/>
          </p:cNvSpPr>
          <p:nvPr>
            <p:ph idx="1"/>
          </p:nvPr>
        </p:nvSpPr>
        <p:spPr>
          <a:xfrm>
            <a:off x="323528" y="1772816"/>
            <a:ext cx="6203032" cy="4525963"/>
          </a:xfrm>
        </p:spPr>
        <p:txBody>
          <a:bodyPr>
            <a:normAutofit/>
          </a:bodyPr>
          <a:lstStyle/>
          <a:p>
            <a:pPr algn="just"/>
            <a:r>
              <a:rPr lang="es-ES_tradnl" sz="2000" dirty="0"/>
              <a:t>Existen sistemas donde no es suficiente un usuario y contraseña para poder acceder.</a:t>
            </a:r>
          </a:p>
          <a:p>
            <a:pPr algn="just"/>
            <a:r>
              <a:rPr lang="es-MX" sz="2000" dirty="0"/>
              <a:t>La biometría es el estudio de métodos automáticos para el reconocimiento único de humanos basados en uno o más rasgos conductuales o físicos.</a:t>
            </a:r>
          </a:p>
          <a:p>
            <a:pPr algn="just"/>
            <a:r>
              <a:rPr lang="es-MX" sz="2000" dirty="0"/>
              <a:t>Los dispositivos biométricos de datos como los lectores de huellas digitales pueden ayudar a garantizar una identificación válida para el acceso a una red de computadoras.</a:t>
            </a:r>
          </a:p>
          <a:p>
            <a:pPr algn="just"/>
            <a:r>
              <a:rPr lang="es-MX" sz="2000" dirty="0"/>
              <a:t>Las huellas dactilares, las retinas, el iris, el reconocimiento de voz, etc. son ejemplos de datos biométricos.</a:t>
            </a:r>
            <a:endParaRPr lang="es-ES_tradnl" sz="2000" dirty="0"/>
          </a:p>
          <a:p>
            <a:pPr lvl="1" algn="just"/>
            <a:endParaRPr lang="es-MX" sz="2000" dirty="0"/>
          </a:p>
        </p:txBody>
      </p:sp>
      <p:sp>
        <p:nvSpPr>
          <p:cNvPr id="7" name="2 Título"/>
          <p:cNvSpPr>
            <a:spLocks noGrp="1"/>
          </p:cNvSpPr>
          <p:nvPr>
            <p:ph type="title"/>
          </p:nvPr>
        </p:nvSpPr>
        <p:spPr>
          <a:xfrm>
            <a:off x="457200" y="620688"/>
            <a:ext cx="8229600" cy="1066800"/>
          </a:xfrm>
        </p:spPr>
        <p:txBody>
          <a:bodyPr vert="horz" anchor="ctr">
            <a:normAutofit/>
          </a:bodyPr>
          <a:lstStyle/>
          <a:p>
            <a:pPr>
              <a:defRPr/>
            </a:pPr>
            <a:r>
              <a:rPr lang="es-ES_tradnl" sz="3200" dirty="0">
                <a:solidFill>
                  <a:schemeClr val="accent2">
                    <a:lumMod val="75000"/>
                  </a:schemeClr>
                </a:solidFill>
              </a:rPr>
              <a:t>Seguridad en Redes</a:t>
            </a:r>
            <a:endParaRPr lang="es-MX" sz="3200" dirty="0">
              <a:solidFill>
                <a:schemeClr val="accent2">
                  <a:lumMod val="75000"/>
                </a:schemeClr>
              </a:solidFill>
            </a:endParaRPr>
          </a:p>
        </p:txBody>
      </p:sp>
    </p:spTree>
    <p:extLst>
      <p:ext uri="{BB962C8B-B14F-4D97-AF65-F5344CB8AC3E}">
        <p14:creationId xmlns:p14="http://schemas.microsoft.com/office/powerpoint/2010/main" val="232685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A62AD8-653A-40BB-8778-7EF5905BF272}"/>
              </a:ext>
            </a:extLst>
          </p:cNvPr>
          <p:cNvSpPr>
            <a:spLocks noGrp="1"/>
          </p:cNvSpPr>
          <p:nvPr>
            <p:ph type="title"/>
          </p:nvPr>
        </p:nvSpPr>
        <p:spPr>
          <a:xfrm>
            <a:off x="457200" y="1628800"/>
            <a:ext cx="8229600" cy="1066800"/>
          </a:xfrm>
        </p:spPr>
        <p:txBody>
          <a:bodyPr>
            <a:normAutofit fontScale="90000"/>
          </a:bodyPr>
          <a:lstStyle/>
          <a:p>
            <a:r>
              <a:rPr lang="es-MX" dirty="0"/>
              <a:t>Video:</a:t>
            </a:r>
            <a:br>
              <a:rPr lang="es-MX" dirty="0"/>
            </a:br>
            <a:r>
              <a:rPr lang="es-MX" dirty="0"/>
              <a:t> </a:t>
            </a:r>
            <a:r>
              <a:rPr lang="es-MX" b="0" i="0" dirty="0">
                <a:effectLst/>
                <a:latin typeface="Roboto"/>
              </a:rPr>
              <a:t>Redes Informáticas. Definición y clasificación.</a:t>
            </a:r>
            <a:br>
              <a:rPr lang="es-MX" b="0" i="0" dirty="0">
                <a:effectLst/>
                <a:latin typeface="Roboto"/>
              </a:rPr>
            </a:br>
            <a:endParaRPr lang="es-MX" dirty="0"/>
          </a:p>
        </p:txBody>
      </p:sp>
      <p:sp>
        <p:nvSpPr>
          <p:cNvPr id="3" name="Marcador de contenido 2">
            <a:extLst>
              <a:ext uri="{FF2B5EF4-FFF2-40B4-BE49-F238E27FC236}">
                <a16:creationId xmlns:a16="http://schemas.microsoft.com/office/drawing/2014/main" id="{F276F83E-82B7-4D73-ACE2-8ED988AA9FD9}"/>
              </a:ext>
            </a:extLst>
          </p:cNvPr>
          <p:cNvSpPr>
            <a:spLocks noGrp="1"/>
          </p:cNvSpPr>
          <p:nvPr>
            <p:ph idx="1"/>
          </p:nvPr>
        </p:nvSpPr>
        <p:spPr>
          <a:xfrm>
            <a:off x="463120" y="3501008"/>
            <a:ext cx="8229600" cy="1395600"/>
          </a:xfrm>
        </p:spPr>
        <p:txBody>
          <a:bodyPr/>
          <a:lstStyle/>
          <a:p>
            <a:r>
              <a:rPr lang="es-MX" dirty="0">
                <a:hlinkClick r:id="rId2"/>
              </a:rPr>
              <a:t>https://www.youtube.com/watch?v=OpNTT88sk9k</a:t>
            </a:r>
            <a:endParaRPr lang="es-MX" dirty="0"/>
          </a:p>
        </p:txBody>
      </p:sp>
      <p:pic>
        <p:nvPicPr>
          <p:cNvPr id="1026" name="Picture 2" descr="YouTube (canal) - Wikipedia, la enciclopedia libre">
            <a:extLst>
              <a:ext uri="{FF2B5EF4-FFF2-40B4-BE49-F238E27FC236}">
                <a16:creationId xmlns:a16="http://schemas.microsoft.com/office/drawing/2014/main" id="{71463238-B6B0-498D-9AD4-0030B80B7E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4437112"/>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5285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7544" y="562000"/>
            <a:ext cx="8229600" cy="1066800"/>
          </a:xfrm>
        </p:spPr>
        <p:txBody>
          <a:bodyPr vert="horz" anchor="ctr">
            <a:normAutofit/>
          </a:bodyPr>
          <a:lstStyle/>
          <a:p>
            <a:pPr fontAlgn="auto">
              <a:spcAft>
                <a:spcPts val="0"/>
              </a:spcAft>
              <a:defRPr/>
            </a:pPr>
            <a:r>
              <a:rPr lang="es-MX" sz="3200" dirty="0">
                <a:solidFill>
                  <a:schemeClr val="accent2">
                    <a:lumMod val="75000"/>
                  </a:schemeClr>
                </a:solidFill>
              </a:rPr>
              <a:t>Banda ancha</a:t>
            </a:r>
            <a:endParaRPr lang="es-ES" sz="3200" dirty="0">
              <a:solidFill>
                <a:schemeClr val="accent2">
                  <a:lumMod val="75000"/>
                </a:schemeClr>
              </a:solidFill>
            </a:endParaRPr>
          </a:p>
        </p:txBody>
      </p:sp>
      <p:sp>
        <p:nvSpPr>
          <p:cNvPr id="4" name="3 Marcador de contenido"/>
          <p:cNvSpPr>
            <a:spLocks noGrp="1"/>
          </p:cNvSpPr>
          <p:nvPr>
            <p:ph idx="1"/>
          </p:nvPr>
        </p:nvSpPr>
        <p:spPr>
          <a:xfrm>
            <a:off x="179512" y="1553146"/>
            <a:ext cx="8640960" cy="1227783"/>
          </a:xfrm>
        </p:spPr>
        <p:txBody>
          <a:bodyPr>
            <a:normAutofit/>
          </a:bodyPr>
          <a:lstStyle/>
          <a:p>
            <a:pPr algn="just"/>
            <a:r>
              <a:rPr lang="es-MX" sz="2000" dirty="0"/>
              <a:t>El término </a:t>
            </a:r>
            <a:r>
              <a:rPr lang="es-MX" sz="2000" i="1" dirty="0"/>
              <a:t>banda ancha</a:t>
            </a:r>
            <a:r>
              <a:rPr lang="es-MX" sz="2000" dirty="0"/>
              <a:t> normalmente se refiere al acceso a Internet de alta velocidad, se considera Banda ancha a partir de una velocidad mayor de 200 kilobits por segundo (Kbps)</a:t>
            </a:r>
          </a:p>
        </p:txBody>
      </p:sp>
      <p:graphicFrame>
        <p:nvGraphicFramePr>
          <p:cNvPr id="6" name="Group 67"/>
          <p:cNvGraphicFramePr>
            <a:graphicFrameLocks/>
          </p:cNvGraphicFramePr>
          <p:nvPr>
            <p:extLst>
              <p:ext uri="{D42A27DB-BD31-4B8C-83A1-F6EECF244321}">
                <p14:modId xmlns:p14="http://schemas.microsoft.com/office/powerpoint/2010/main" val="1151814388"/>
              </p:ext>
            </p:extLst>
          </p:nvPr>
        </p:nvGraphicFramePr>
        <p:xfrm>
          <a:off x="416" y="3064561"/>
          <a:ext cx="9144000" cy="3748821"/>
        </p:xfrm>
        <a:graphic>
          <a:graphicData uri="http://schemas.openxmlformats.org/drawingml/2006/table">
            <a:tbl>
              <a:tblPr/>
              <a:tblGrid>
                <a:gridCol w="6423471">
                  <a:extLst>
                    <a:ext uri="{9D8B030D-6E8A-4147-A177-3AD203B41FA5}">
                      <a16:colId xmlns:a16="http://schemas.microsoft.com/office/drawing/2014/main" val="20000"/>
                    </a:ext>
                  </a:extLst>
                </a:gridCol>
                <a:gridCol w="2720529">
                  <a:extLst>
                    <a:ext uri="{9D8B030D-6E8A-4147-A177-3AD203B41FA5}">
                      <a16:colId xmlns:a16="http://schemas.microsoft.com/office/drawing/2014/main" val="20001"/>
                    </a:ext>
                  </a:extLst>
                </a:gridCol>
              </a:tblGrid>
              <a:tr h="622649">
                <a:tc>
                  <a:txBody>
                    <a:bodyPr/>
                    <a:lstStyle/>
                    <a:p>
                      <a:pPr marL="342900" marR="0" lvl="0" indent="0" algn="ctr" defTabSz="914400" rtl="0" eaLnBrk="1" fontAlgn="base" latinLnBrk="0" hangingPunct="1">
                        <a:lnSpc>
                          <a:spcPct val="100000"/>
                        </a:lnSpc>
                        <a:spcBef>
                          <a:spcPct val="0"/>
                        </a:spcBef>
                        <a:spcAft>
                          <a:spcPct val="0"/>
                        </a:spcAft>
                        <a:buClrTx/>
                        <a:buSzTx/>
                        <a:buFontTx/>
                        <a:buNone/>
                        <a:tabLst/>
                      </a:pPr>
                      <a:r>
                        <a:rPr kumimoji="0" lang="es-MX" sz="1600" b="1" i="0" u="none" strike="noStrike" cap="none" normalizeH="0" baseline="0" dirty="0">
                          <a:ln>
                            <a:noFill/>
                          </a:ln>
                          <a:solidFill>
                            <a:schemeClr val="tx1"/>
                          </a:solidFill>
                          <a:effectLst/>
                          <a:latin typeface="Century Gothic" pitchFamily="34" charset="0"/>
                          <a:cs typeface="Times New Roman" pitchFamily="18" charset="0"/>
                        </a:rPr>
                        <a:t>Tipo de conexión Digital de Banda ancha</a:t>
                      </a:r>
                      <a:endParaRPr kumimoji="0" lang="es-MX" sz="1600" b="0" i="0" u="none" strike="noStrike" cap="none" normalizeH="0" baseline="0" dirty="0">
                        <a:ln>
                          <a:noFill/>
                        </a:ln>
                        <a:solidFill>
                          <a:schemeClr val="tx1"/>
                        </a:solidFill>
                        <a:effectLst/>
                        <a:latin typeface="Arial" pitchFamily="34" charset="0"/>
                      </a:endParaRPr>
                    </a:p>
                  </a:txBody>
                  <a:tcPr marL="91670" marR="91670" marT="45723" marB="45723" anchor="ctr" horzOverflow="overflow">
                    <a:lnL cap="flat">
                      <a:noFill/>
                    </a:lnL>
                    <a:lnR w="25400" cap="flat" cmpd="sng" algn="ctr">
                      <a:solidFill>
                        <a:srgbClr val="FFFFFF"/>
                      </a:solidFill>
                      <a:prstDash val="solid"/>
                      <a:round/>
                      <a:headEnd type="none" w="med" len="med"/>
                      <a:tailEnd type="none" w="med" len="med"/>
                    </a:lnR>
                    <a:lnT cap="flat">
                      <a:noFill/>
                    </a:lnT>
                    <a:lnB w="25400" cap="flat" cmpd="sng" algn="ctr">
                      <a:solidFill>
                        <a:srgbClr val="FFFFFF"/>
                      </a:solidFill>
                      <a:prstDash val="solid"/>
                      <a:round/>
                      <a:headEnd type="none" w="med" len="med"/>
                      <a:tailEnd type="none" w="med" len="med"/>
                    </a:lnB>
                    <a:lnTlToBr>
                      <a:noFill/>
                    </a:lnTlToBr>
                    <a:lnBlToTr>
                      <a:noFill/>
                    </a:lnBlToTr>
                    <a:solidFill>
                      <a:srgbClr val="F2F2F2"/>
                    </a:solidFill>
                  </a:tcPr>
                </a:tc>
                <a:tc>
                  <a:txBody>
                    <a:bodyPr/>
                    <a:lstStyle/>
                    <a:p>
                      <a:pPr marL="342900" marR="0" lvl="0" indent="0" algn="ctr" defTabSz="914400" rtl="0" eaLnBrk="1" fontAlgn="base" latinLnBrk="0" hangingPunct="1">
                        <a:lnSpc>
                          <a:spcPct val="100000"/>
                        </a:lnSpc>
                        <a:spcBef>
                          <a:spcPct val="0"/>
                        </a:spcBef>
                        <a:spcAft>
                          <a:spcPct val="0"/>
                        </a:spcAft>
                        <a:buClrTx/>
                        <a:buSzTx/>
                        <a:buFontTx/>
                        <a:buNone/>
                        <a:tabLst/>
                      </a:pPr>
                      <a:r>
                        <a:rPr kumimoji="0" lang="es-MX" sz="1600" b="1" i="0" u="none" strike="noStrike" cap="none" normalizeH="0" baseline="0" dirty="0">
                          <a:ln>
                            <a:noFill/>
                          </a:ln>
                          <a:solidFill>
                            <a:schemeClr val="tx1"/>
                          </a:solidFill>
                          <a:effectLst/>
                          <a:latin typeface="Century Gothic" pitchFamily="34" charset="0"/>
                          <a:cs typeface="Times New Roman" pitchFamily="18" charset="0"/>
                        </a:rPr>
                        <a:t>Velocidad de transmisión en kbps</a:t>
                      </a:r>
                      <a:endParaRPr kumimoji="0" lang="es-MX" sz="1600" b="0" i="0" u="none" strike="noStrike" cap="none" normalizeH="0" baseline="0" dirty="0">
                        <a:ln>
                          <a:noFill/>
                        </a:ln>
                        <a:solidFill>
                          <a:schemeClr val="tx1"/>
                        </a:solidFill>
                        <a:effectLst/>
                        <a:latin typeface="Arial" pitchFamily="34" charset="0"/>
                      </a:endParaRPr>
                    </a:p>
                  </a:txBody>
                  <a:tcPr marL="91670" marR="91670" marT="45723" marB="45723" horzOverflow="overflow">
                    <a:lnL w="25400" cap="flat" cmpd="sng" algn="ctr">
                      <a:solidFill>
                        <a:srgbClr val="FFFFFF"/>
                      </a:solidFill>
                      <a:prstDash val="solid"/>
                      <a:round/>
                      <a:headEnd type="none" w="med" len="med"/>
                      <a:tailEnd type="none" w="med" len="med"/>
                    </a:lnL>
                    <a:lnR cap="flat">
                      <a:noFill/>
                    </a:lnR>
                    <a:lnT cap="flat">
                      <a:noFill/>
                    </a:lnT>
                    <a:lnB w="25400" cap="flat" cmpd="sng" algn="ctr">
                      <a:solidFill>
                        <a:srgbClr val="FFFFFF"/>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0"/>
                  </a:ext>
                </a:extLst>
              </a:tr>
              <a:tr h="82296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600" b="1" i="0" u="none" strike="noStrike" cap="none" normalizeH="0" baseline="0" dirty="0">
                          <a:ln>
                            <a:noFill/>
                          </a:ln>
                          <a:solidFill>
                            <a:schemeClr val="tx1"/>
                          </a:solidFill>
                          <a:effectLst/>
                          <a:latin typeface="Century Gothic" pitchFamily="34" charset="0"/>
                          <a:cs typeface="Times New Roman" pitchFamily="18" charset="0"/>
                        </a:rPr>
                        <a:t>DSL: </a:t>
                      </a:r>
                      <a:r>
                        <a:rPr lang="es-MX" sz="1600" dirty="0">
                          <a:solidFill>
                            <a:schemeClr val="tx1"/>
                          </a:solidFill>
                        </a:rPr>
                        <a:t>Este tipo de conexión accede a Internet utilizando la línea telefónica y permite a las personas utilizar el teléfono normalmente mientras navegan.</a:t>
                      </a:r>
                      <a:endParaRPr kumimoji="0" lang="es-MX" sz="1600" b="0" i="0" u="none" strike="noStrike" cap="none" normalizeH="0" baseline="0" dirty="0">
                        <a:ln>
                          <a:noFill/>
                        </a:ln>
                        <a:solidFill>
                          <a:schemeClr val="tx1"/>
                        </a:solidFill>
                        <a:effectLst/>
                        <a:latin typeface="Arial" pitchFamily="34" charset="0"/>
                      </a:endParaRPr>
                    </a:p>
                  </a:txBody>
                  <a:tcPr marL="91670" marR="91670" marT="45723" marB="45723" horzOverflow="overflow">
                    <a:lnL cap="flat">
                      <a:noFill/>
                    </a:lnL>
                    <a:lnR w="25400" cap="flat" cmpd="sng" algn="ctr">
                      <a:solidFill>
                        <a:srgbClr val="FFFFFF"/>
                      </a:solidFill>
                      <a:prstDash val="solid"/>
                      <a:round/>
                      <a:headEnd type="none" w="med" len="med"/>
                      <a:tailEnd type="none" w="med" len="med"/>
                    </a:lnR>
                    <a:lnT w="25400" cap="flat" cmpd="sng" algn="ctr">
                      <a:solidFill>
                        <a:srgbClr val="FFFFFF"/>
                      </a:solidFill>
                      <a:prstDash val="solid"/>
                      <a:round/>
                      <a:headEnd type="none" w="med" len="med"/>
                      <a:tailEnd type="none" w="med" len="med"/>
                    </a:lnT>
                    <a:lnB w="2540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MX" sz="1600" b="0" i="0" u="none" strike="noStrike" cap="none" normalizeH="0" baseline="0" dirty="0">
                          <a:ln>
                            <a:noFill/>
                          </a:ln>
                          <a:solidFill>
                            <a:schemeClr val="tx1"/>
                          </a:solidFill>
                          <a:effectLst/>
                          <a:latin typeface="Century Gothic" pitchFamily="34" charset="0"/>
                          <a:cs typeface="Times New Roman" pitchFamily="18" charset="0"/>
                        </a:rPr>
                        <a:t>256 kbps a 8 mbps</a:t>
                      </a:r>
                      <a:endParaRPr kumimoji="0" lang="es-MX" sz="1600" b="0" i="0" u="none" strike="noStrike" cap="none" normalizeH="0" baseline="0" dirty="0">
                        <a:ln>
                          <a:noFill/>
                        </a:ln>
                        <a:solidFill>
                          <a:schemeClr val="tx1"/>
                        </a:solidFill>
                        <a:effectLst/>
                        <a:latin typeface="Arial" pitchFamily="34" charset="0"/>
                      </a:endParaRPr>
                    </a:p>
                  </a:txBody>
                  <a:tcPr marL="91670" marR="91670" marT="45723" marB="45723" horzOverflow="overflow">
                    <a:lnL w="25400" cap="flat" cmpd="sng" algn="ctr">
                      <a:solidFill>
                        <a:srgbClr val="FFFFFF"/>
                      </a:solidFill>
                      <a:prstDash val="solid"/>
                      <a:round/>
                      <a:headEnd type="none" w="med" len="med"/>
                      <a:tailEnd type="none" w="med" len="med"/>
                    </a:lnL>
                    <a:lnR cap="flat">
                      <a:noFill/>
                    </a:lnR>
                    <a:lnT w="25400" cap="flat" cmpd="sng" algn="ctr">
                      <a:solidFill>
                        <a:srgbClr val="FFFFFF"/>
                      </a:solidFill>
                      <a:prstDash val="solid"/>
                      <a:round/>
                      <a:headEnd type="none" w="med" len="med"/>
                      <a:tailEnd type="none" w="med" len="med"/>
                    </a:lnT>
                    <a:lnB w="25400" cap="flat" cmpd="sng" algn="ctr">
                      <a:solidFill>
                        <a:srgbClr val="FFFFFF"/>
                      </a:solidFill>
                      <a:prstDash val="solid"/>
                      <a:round/>
                      <a:headEnd type="none" w="med" len="med"/>
                      <a:tailEnd type="none" w="med" len="med"/>
                    </a:lnB>
                    <a:lnTlToBr>
                      <a:noFill/>
                    </a:lnTlToBr>
                    <a:lnBlToTr>
                      <a:noFill/>
                    </a:lnBlToTr>
                    <a:solidFill>
                      <a:srgbClr val="CCCCCC"/>
                    </a:solidFill>
                  </a:tcPr>
                </a:tc>
                <a:extLst>
                  <a:ext uri="{0D108BD9-81ED-4DB2-BD59-A6C34878D82A}">
                    <a16:rowId xmlns:a16="http://schemas.microsoft.com/office/drawing/2014/main" val="10001"/>
                  </a:ext>
                </a:extLst>
              </a:tr>
              <a:tr h="6572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600" b="1" i="0" u="none" strike="noStrike" cap="none" normalizeH="0" baseline="0" dirty="0">
                          <a:ln>
                            <a:noFill/>
                          </a:ln>
                          <a:solidFill>
                            <a:schemeClr val="tx1"/>
                          </a:solidFill>
                          <a:effectLst/>
                          <a:latin typeface="Century Gothic" pitchFamily="34" charset="0"/>
                          <a:cs typeface="Times New Roman" pitchFamily="18" charset="0"/>
                        </a:rPr>
                        <a:t>Cable: </a:t>
                      </a:r>
                      <a:r>
                        <a:rPr lang="es-MX" sz="1600" u="none" dirty="0">
                          <a:solidFill>
                            <a:schemeClr val="tx1"/>
                          </a:solidFill>
                        </a:rPr>
                        <a:t>Utilizando un </a:t>
                      </a:r>
                      <a:r>
                        <a:rPr kumimoji="0" lang="es-MX" sz="1600" u="none" kern="1200" dirty="0">
                          <a:solidFill>
                            <a:schemeClr val="tx1"/>
                          </a:solidFill>
                          <a:latin typeface="+mn-lt"/>
                          <a:ea typeface="+mn-ea"/>
                          <a:cs typeface="+mn-cs"/>
                        </a:rPr>
                        <a:t>cablemódem, se puede acceder a una conexión de banda ancha </a:t>
                      </a:r>
                      <a:r>
                        <a:rPr lang="es-MX" sz="1600" u="none" dirty="0">
                          <a:solidFill>
                            <a:schemeClr val="tx1"/>
                          </a:solidFill>
                        </a:rPr>
                        <a:t>que ofrece el operador de cable de televisión</a:t>
                      </a:r>
                      <a:r>
                        <a:rPr kumimoji="0" lang="es-MX" sz="1600" b="1" i="0" u="none" strike="noStrike" cap="none" normalizeH="0" baseline="0" dirty="0">
                          <a:ln>
                            <a:noFill/>
                          </a:ln>
                          <a:solidFill>
                            <a:schemeClr val="tx1"/>
                          </a:solidFill>
                          <a:effectLst/>
                          <a:latin typeface="Century Gothic" pitchFamily="34" charset="0"/>
                          <a:cs typeface="Times New Roman" pitchFamily="18" charset="0"/>
                        </a:rPr>
                        <a:t> </a:t>
                      </a:r>
                      <a:endParaRPr kumimoji="0" lang="es-MX" sz="1600" b="1" i="0" u="none" strike="noStrike" cap="none" normalizeH="0" baseline="0" dirty="0">
                        <a:ln>
                          <a:noFill/>
                        </a:ln>
                        <a:solidFill>
                          <a:schemeClr val="tx1"/>
                        </a:solidFill>
                        <a:effectLst/>
                        <a:latin typeface="Arial" pitchFamily="34" charset="0"/>
                      </a:endParaRPr>
                    </a:p>
                  </a:txBody>
                  <a:tcPr marL="91670" marR="91670" marT="45723" marB="45723" horzOverflow="overflow">
                    <a:lnL cap="flat">
                      <a:noFill/>
                    </a:lnL>
                    <a:lnR w="25400" cap="flat" cmpd="sng" algn="ctr">
                      <a:solidFill>
                        <a:srgbClr val="FFFFFF"/>
                      </a:solidFill>
                      <a:prstDash val="solid"/>
                      <a:round/>
                      <a:headEnd type="none" w="med" len="med"/>
                      <a:tailEnd type="none" w="med" len="med"/>
                    </a:lnR>
                    <a:lnT w="25400" cap="flat" cmpd="sng" algn="ctr">
                      <a:solidFill>
                        <a:srgbClr val="FFFFFF"/>
                      </a:solidFill>
                      <a:prstDash val="solid"/>
                      <a:round/>
                      <a:headEnd type="none" w="med" len="med"/>
                      <a:tailEnd type="none" w="med" len="med"/>
                    </a:lnT>
                    <a:lnB w="25400" cap="flat" cmpd="sng" algn="ctr">
                      <a:solidFill>
                        <a:srgbClr val="FFFFFF"/>
                      </a:solidFill>
                      <a:prstDash val="solid"/>
                      <a:round/>
                      <a:headEnd type="none" w="med" len="med"/>
                      <a:tailEnd type="none" w="med" len="med"/>
                    </a:lnB>
                    <a:lnTlToBr>
                      <a:noFill/>
                    </a:lnTlToBr>
                    <a:lnBlToTr>
                      <a:noFill/>
                    </a:lnBlToTr>
                    <a:solidFill>
                      <a:srgbClr val="F2F2F2"/>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MX" sz="1600" b="0" i="0" u="none" strike="noStrike" cap="none" normalizeH="0" baseline="0" dirty="0">
                          <a:ln>
                            <a:noFill/>
                          </a:ln>
                          <a:solidFill>
                            <a:schemeClr val="tx1"/>
                          </a:solidFill>
                          <a:effectLst/>
                          <a:latin typeface="Century Gothic" pitchFamily="34" charset="0"/>
                          <a:cs typeface="Times New Roman" pitchFamily="18" charset="0"/>
                        </a:rPr>
                        <a:t>512 kbps a 20 mbps</a:t>
                      </a:r>
                      <a:endParaRPr kumimoji="0" lang="es-MX" sz="1600" b="0" i="0" u="none" strike="noStrike" cap="none" normalizeH="0" baseline="0" dirty="0">
                        <a:ln>
                          <a:noFill/>
                        </a:ln>
                        <a:solidFill>
                          <a:schemeClr val="tx1"/>
                        </a:solidFill>
                        <a:effectLst/>
                        <a:latin typeface="Arial" pitchFamily="34" charset="0"/>
                      </a:endParaRPr>
                    </a:p>
                  </a:txBody>
                  <a:tcPr marL="91670" marR="91670" marT="45723" marB="45723" horzOverflow="overflow">
                    <a:lnL w="25400" cap="flat" cmpd="sng" algn="ctr">
                      <a:solidFill>
                        <a:srgbClr val="FFFFFF"/>
                      </a:solidFill>
                      <a:prstDash val="solid"/>
                      <a:round/>
                      <a:headEnd type="none" w="med" len="med"/>
                      <a:tailEnd type="none" w="med" len="med"/>
                    </a:lnL>
                    <a:lnR cap="flat">
                      <a:noFill/>
                    </a:lnR>
                    <a:lnT w="25400" cap="flat" cmpd="sng" algn="ctr">
                      <a:solidFill>
                        <a:srgbClr val="FFFFFF"/>
                      </a:solidFill>
                      <a:prstDash val="solid"/>
                      <a:round/>
                      <a:headEnd type="none" w="med" len="med"/>
                      <a:tailEnd type="none" w="med" len="med"/>
                    </a:lnT>
                    <a:lnB w="25400" cap="flat" cmpd="sng" algn="ctr">
                      <a:solidFill>
                        <a:srgbClr val="FFFFFF"/>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2"/>
                  </a:ext>
                </a:extLst>
              </a:tr>
              <a:tr h="82296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600" b="1" i="0" u="none" strike="noStrike" cap="none" normalizeH="0" baseline="0" dirty="0">
                          <a:ln>
                            <a:noFill/>
                          </a:ln>
                          <a:solidFill>
                            <a:schemeClr val="tx1"/>
                          </a:solidFill>
                          <a:effectLst/>
                          <a:latin typeface="Arial" pitchFamily="34" charset="0"/>
                        </a:rPr>
                        <a:t>Línea T1: </a:t>
                      </a:r>
                      <a:r>
                        <a:rPr lang="es-MX" sz="1600" u="none" dirty="0">
                          <a:solidFill>
                            <a:schemeClr val="tx1"/>
                          </a:solidFill>
                        </a:rPr>
                        <a:t>Las líneas T1 son una opción popular para las empresas. Es una línea de teléfono dedicada que soporta transferencias de 1,5 mbps</a:t>
                      </a:r>
                      <a:endParaRPr kumimoji="0" lang="es-MX" sz="1600" b="0" i="0" u="none" strike="noStrike" cap="none" normalizeH="0" baseline="0" dirty="0">
                        <a:ln>
                          <a:noFill/>
                        </a:ln>
                        <a:solidFill>
                          <a:schemeClr val="tx1"/>
                        </a:solidFill>
                        <a:effectLst/>
                        <a:latin typeface="Arial" pitchFamily="34" charset="0"/>
                      </a:endParaRPr>
                    </a:p>
                  </a:txBody>
                  <a:tcPr marL="91670" marR="91670" marT="45723" marB="45723" horzOverflow="overflow">
                    <a:lnL cap="flat">
                      <a:noFill/>
                    </a:lnL>
                    <a:lnR w="25400" cap="flat" cmpd="sng" algn="ctr">
                      <a:solidFill>
                        <a:srgbClr val="FFFFFF"/>
                      </a:solidFill>
                      <a:prstDash val="solid"/>
                      <a:round/>
                      <a:headEnd type="none" w="med" len="med"/>
                      <a:tailEnd type="none" w="med" len="med"/>
                    </a:lnR>
                    <a:lnT w="25400" cap="flat" cmpd="sng" algn="ctr">
                      <a:solidFill>
                        <a:srgbClr val="FFFFFF"/>
                      </a:solidFill>
                      <a:prstDash val="solid"/>
                      <a:round/>
                      <a:headEnd type="none" w="med" len="med"/>
                      <a:tailEnd type="none" w="med" len="med"/>
                    </a:lnT>
                    <a:lnB w="25400" cap="flat" cmpd="sng" algn="ctr">
                      <a:solidFill>
                        <a:srgbClr val="FFFFFF"/>
                      </a:solidFill>
                      <a:prstDash val="solid"/>
                      <a:round/>
                      <a:headEnd type="none" w="med" len="med"/>
                      <a:tailEnd type="none" w="med" len="med"/>
                    </a:lnB>
                    <a:lnTlToBr>
                      <a:noFill/>
                    </a:lnTlToBr>
                    <a:lnBlToTr>
                      <a:noFill/>
                    </a:lnBlToTr>
                    <a:solidFill>
                      <a:srgbClr val="F2F2F2"/>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defRPr/>
                      </a:pPr>
                      <a:r>
                        <a:rPr kumimoji="0" lang="es-MX" sz="1600" b="0" i="0" u="none" strike="noStrike" cap="none" normalizeH="0" baseline="0" dirty="0">
                          <a:ln>
                            <a:noFill/>
                          </a:ln>
                          <a:solidFill>
                            <a:schemeClr val="tx1"/>
                          </a:solidFill>
                          <a:effectLst/>
                          <a:latin typeface="Century Gothic" pitchFamily="34" charset="0"/>
                          <a:cs typeface="Times New Roman" pitchFamily="18" charset="0"/>
                        </a:rPr>
                        <a:t>128 kbps a 1.5 mbps</a:t>
                      </a:r>
                      <a:endParaRPr kumimoji="0" lang="es-MX" sz="1600" b="0" i="0" u="none" strike="noStrike" cap="none" normalizeH="0" baseline="0" dirty="0">
                        <a:ln>
                          <a:noFill/>
                        </a:ln>
                        <a:solidFill>
                          <a:schemeClr val="tx1"/>
                        </a:solidFill>
                        <a:effectLst/>
                        <a:latin typeface="Arial" pitchFamily="34"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s-MX" sz="1600" b="0" i="0" u="none" strike="noStrike" cap="none" normalizeH="0" baseline="0" dirty="0">
                        <a:ln>
                          <a:noFill/>
                        </a:ln>
                        <a:solidFill>
                          <a:schemeClr val="tx1"/>
                        </a:solidFill>
                        <a:effectLst/>
                        <a:latin typeface="Arial" pitchFamily="34" charset="0"/>
                      </a:endParaRPr>
                    </a:p>
                  </a:txBody>
                  <a:tcPr marL="91670" marR="91670" marT="45723" marB="45723" horzOverflow="overflow">
                    <a:lnL w="25400" cap="flat" cmpd="sng" algn="ctr">
                      <a:solidFill>
                        <a:srgbClr val="FFFFFF"/>
                      </a:solidFill>
                      <a:prstDash val="solid"/>
                      <a:round/>
                      <a:headEnd type="none" w="med" len="med"/>
                      <a:tailEnd type="none" w="med" len="med"/>
                    </a:lnL>
                    <a:lnR cap="flat">
                      <a:noFill/>
                    </a:lnR>
                    <a:lnT w="25400" cap="flat" cmpd="sng" algn="ctr">
                      <a:solidFill>
                        <a:srgbClr val="FFFFFF"/>
                      </a:solidFill>
                      <a:prstDash val="solid"/>
                      <a:round/>
                      <a:headEnd type="none" w="med" len="med"/>
                      <a:tailEnd type="none" w="med" len="med"/>
                    </a:lnT>
                    <a:lnB w="25400" cap="flat" cmpd="sng" algn="ctr">
                      <a:solidFill>
                        <a:srgbClr val="FFFFFF"/>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3"/>
                  </a:ext>
                </a:extLst>
              </a:tr>
              <a:tr h="82296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600" b="1" i="0" u="none" strike="noStrike" cap="none" normalizeH="0" baseline="0" dirty="0">
                          <a:ln>
                            <a:noFill/>
                          </a:ln>
                          <a:solidFill>
                            <a:schemeClr val="tx1"/>
                          </a:solidFill>
                          <a:effectLst/>
                          <a:latin typeface="Arial" pitchFamily="34" charset="0"/>
                        </a:rPr>
                        <a:t>ISDN</a:t>
                      </a:r>
                      <a:r>
                        <a:rPr lang="es-MX" sz="1600" b="1" dirty="0">
                          <a:solidFill>
                            <a:schemeClr val="tx1"/>
                          </a:solidFill>
                        </a:rPr>
                        <a:t>: </a:t>
                      </a:r>
                      <a:r>
                        <a:rPr lang="es-MX" sz="1600" dirty="0">
                          <a:solidFill>
                            <a:schemeClr val="tx1"/>
                          </a:solidFill>
                        </a:rPr>
                        <a:t>Es un estándar de comunicación internacional para el envío de voz, datos y video a través de una línea digital de teléfono. </a:t>
                      </a:r>
                      <a:br>
                        <a:rPr lang="es-MX" sz="1600" dirty="0">
                          <a:solidFill>
                            <a:schemeClr val="tx1"/>
                          </a:solidFill>
                        </a:rPr>
                      </a:br>
                      <a:endParaRPr kumimoji="0" lang="es-MX" sz="1600" b="0" i="0" u="none" strike="noStrike" cap="none" normalizeH="0" baseline="0" dirty="0">
                        <a:ln>
                          <a:noFill/>
                        </a:ln>
                        <a:solidFill>
                          <a:schemeClr val="tx1"/>
                        </a:solidFill>
                        <a:effectLst/>
                        <a:latin typeface="Arial" pitchFamily="34" charset="0"/>
                      </a:endParaRPr>
                    </a:p>
                  </a:txBody>
                  <a:tcPr marL="91670" marR="91670" marT="45723" marB="45723" horzOverflow="overflow">
                    <a:lnL cap="flat">
                      <a:noFill/>
                    </a:lnL>
                    <a:lnR w="25400" cap="flat" cmpd="sng" algn="ctr">
                      <a:solidFill>
                        <a:srgbClr val="FFFFFF"/>
                      </a:solidFill>
                      <a:prstDash val="solid"/>
                      <a:round/>
                      <a:headEnd type="none" w="med" len="med"/>
                      <a:tailEnd type="none" w="med" len="med"/>
                    </a:lnR>
                    <a:lnT w="25400" cap="flat" cmpd="sng" algn="ctr">
                      <a:solidFill>
                        <a:srgbClr val="FFFFFF"/>
                      </a:solidFill>
                      <a:prstDash val="solid"/>
                      <a:round/>
                      <a:headEnd type="none" w="med" len="med"/>
                      <a:tailEnd type="none" w="med" len="med"/>
                    </a:lnT>
                    <a:lnB cap="flat">
                      <a:noFill/>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br>
                        <a:rPr lang="es-MX" sz="1600" dirty="0">
                          <a:solidFill>
                            <a:schemeClr val="tx1"/>
                          </a:solidFill>
                        </a:rPr>
                      </a:br>
                      <a:r>
                        <a:rPr kumimoji="0" lang="es-MX" sz="1600" b="0" i="0" u="none" strike="noStrike" kern="1200" cap="none" normalizeH="0" baseline="0" dirty="0">
                          <a:ln>
                            <a:noFill/>
                          </a:ln>
                          <a:solidFill>
                            <a:schemeClr val="tx1"/>
                          </a:solidFill>
                          <a:effectLst/>
                          <a:latin typeface="Century Gothic" pitchFamily="34" charset="0"/>
                          <a:ea typeface="+mn-ea"/>
                          <a:cs typeface="Times New Roman" pitchFamily="18" charset="0"/>
                        </a:rPr>
                        <a:t>64 kbps a 128 kbps</a:t>
                      </a:r>
                      <a:br>
                        <a:rPr kumimoji="0" lang="es-MX" sz="1600" b="0" i="0" u="none" strike="noStrike" kern="1200" cap="none" normalizeH="0" baseline="0" dirty="0">
                          <a:ln>
                            <a:noFill/>
                          </a:ln>
                          <a:solidFill>
                            <a:schemeClr val="tx1"/>
                          </a:solidFill>
                          <a:effectLst/>
                          <a:latin typeface="Century Gothic" pitchFamily="34" charset="0"/>
                          <a:ea typeface="+mn-ea"/>
                          <a:cs typeface="Times New Roman" pitchFamily="18" charset="0"/>
                        </a:rPr>
                      </a:br>
                      <a:endParaRPr kumimoji="0" lang="es-MX" sz="1600" b="0" i="0" u="none" strike="noStrike" kern="1200" cap="none" normalizeH="0" baseline="0" dirty="0">
                        <a:ln>
                          <a:noFill/>
                        </a:ln>
                        <a:solidFill>
                          <a:schemeClr val="tx1"/>
                        </a:solidFill>
                        <a:effectLst/>
                        <a:latin typeface="Century Gothic" pitchFamily="34" charset="0"/>
                        <a:ea typeface="+mn-ea"/>
                        <a:cs typeface="Times New Roman" pitchFamily="18" charset="0"/>
                      </a:endParaRPr>
                    </a:p>
                  </a:txBody>
                  <a:tcPr marL="91670" marR="91670" marT="45723" marB="45723" horzOverflow="overflow">
                    <a:lnL w="25400" cap="flat" cmpd="sng" algn="ctr">
                      <a:solidFill>
                        <a:srgbClr val="FFFFFF"/>
                      </a:solidFill>
                      <a:prstDash val="solid"/>
                      <a:round/>
                      <a:headEnd type="none" w="med" len="med"/>
                      <a:tailEnd type="none" w="med" len="med"/>
                    </a:lnL>
                    <a:lnR cap="flat">
                      <a:noFill/>
                    </a:lnR>
                    <a:lnT w="25400" cap="flat" cmpd="sng" algn="ctr">
                      <a:solidFill>
                        <a:srgbClr val="FFFFFF"/>
                      </a:solidFill>
                      <a:prstDash val="solid"/>
                      <a:round/>
                      <a:headEnd type="none" w="med" len="med"/>
                      <a:tailEnd type="none" w="med" len="med"/>
                    </a:lnT>
                    <a:lnB cap="flat">
                      <a:noFill/>
                    </a:lnB>
                    <a:lnTlToBr>
                      <a:noFill/>
                    </a:lnTlToBr>
                    <a:lnBlToTr>
                      <a:noFill/>
                    </a:lnBlToTr>
                    <a:solidFill>
                      <a:srgbClr val="F2F2F2"/>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634008"/>
            <a:ext cx="8229600" cy="1066800"/>
          </a:xfrm>
        </p:spPr>
        <p:txBody>
          <a:bodyPr vert="horz" anchor="ctr">
            <a:normAutofit/>
          </a:bodyPr>
          <a:lstStyle/>
          <a:p>
            <a:pPr>
              <a:defRPr/>
            </a:pPr>
            <a:r>
              <a:rPr lang="es-MX" sz="3200" dirty="0">
                <a:solidFill>
                  <a:schemeClr val="accent2">
                    <a:lumMod val="75000"/>
                  </a:schemeClr>
                </a:solidFill>
              </a:rPr>
              <a:t>Comunicación electrónica</a:t>
            </a:r>
          </a:p>
        </p:txBody>
      </p:sp>
      <p:sp>
        <p:nvSpPr>
          <p:cNvPr id="2" name="1 Marcador de contenido"/>
          <p:cNvSpPr>
            <a:spLocks noGrp="1"/>
          </p:cNvSpPr>
          <p:nvPr>
            <p:ph idx="1"/>
          </p:nvPr>
        </p:nvSpPr>
        <p:spPr>
          <a:xfrm>
            <a:off x="457200" y="1628800"/>
            <a:ext cx="8229600" cy="4525963"/>
          </a:xfrm>
        </p:spPr>
        <p:txBody>
          <a:bodyPr>
            <a:normAutofit/>
          </a:bodyPr>
          <a:lstStyle/>
          <a:p>
            <a:pPr algn="just">
              <a:buNone/>
            </a:pPr>
            <a:endParaRPr lang="es-ES_tradnl" sz="1900" dirty="0"/>
          </a:p>
          <a:p>
            <a:pPr algn="just"/>
            <a:r>
              <a:rPr lang="es-ES_tradnl" sz="1900" b="1" dirty="0"/>
              <a:t>SMS </a:t>
            </a:r>
            <a:r>
              <a:rPr lang="es-ES_tradnl" sz="1900" dirty="0"/>
              <a:t>(</a:t>
            </a:r>
            <a:r>
              <a:rPr lang="es-MX" sz="1900" dirty="0"/>
              <a:t>Short </a:t>
            </a:r>
            <a:r>
              <a:rPr lang="es-MX" sz="1900" dirty="0" err="1"/>
              <a:t>Message</a:t>
            </a:r>
            <a:r>
              <a:rPr lang="es-MX" sz="1900" dirty="0"/>
              <a:t> </a:t>
            </a:r>
            <a:r>
              <a:rPr lang="es-MX" sz="1900" dirty="0" err="1"/>
              <a:t>Service</a:t>
            </a:r>
            <a:r>
              <a:rPr lang="es-MX" sz="1900" dirty="0"/>
              <a:t> =&gt; Servicio de Mensaje Corto, generalmente usado en mensajes enviados vía teléfono celular</a:t>
            </a:r>
            <a:endParaRPr lang="es-ES_tradnl" sz="1900" dirty="0"/>
          </a:p>
          <a:p>
            <a:pPr algn="just"/>
            <a:r>
              <a:rPr lang="es-ES_tradnl" sz="1900" b="1" dirty="0"/>
              <a:t>Mensajería instantánea</a:t>
            </a:r>
            <a:r>
              <a:rPr lang="es-ES_tradnl" sz="1900" dirty="0"/>
              <a:t>: </a:t>
            </a:r>
            <a:r>
              <a:rPr lang="es-MX" sz="1900" dirty="0"/>
              <a:t>es un sistema mediante el cual dos o más personas pueden comunicarse en tiempo real a través de Internet basado en texto</a:t>
            </a:r>
            <a:endParaRPr lang="es-ES_tradnl" sz="1900" dirty="0"/>
          </a:p>
          <a:p>
            <a:pPr algn="just"/>
            <a:r>
              <a:rPr lang="es-ES_tradnl" sz="1900" b="1" dirty="0"/>
              <a:t>Correo Electrónico</a:t>
            </a:r>
            <a:r>
              <a:rPr lang="es-ES_tradnl" sz="1900" dirty="0"/>
              <a:t>: </a:t>
            </a:r>
            <a:r>
              <a:rPr lang="es-MX" sz="1900" dirty="0"/>
              <a:t>es un servicio de red que permite a los usuarios enviar y recibir mensajes o cartas electrónicas rápidamente</a:t>
            </a:r>
            <a:endParaRPr lang="es-ES_tradnl" sz="1900" dirty="0"/>
          </a:p>
          <a:p>
            <a:pPr algn="just"/>
            <a:r>
              <a:rPr lang="es-ES_tradnl" sz="1900" b="1" dirty="0" err="1"/>
              <a:t>VoIP</a:t>
            </a:r>
            <a:r>
              <a:rPr lang="es-ES_tradnl" sz="1900" b="1" dirty="0"/>
              <a:t> </a:t>
            </a:r>
            <a:r>
              <a:rPr lang="es-ES_tradnl" sz="1900" dirty="0"/>
              <a:t>(Voz sobre IP): </a:t>
            </a:r>
            <a:r>
              <a:rPr lang="es-MX" sz="1900" dirty="0"/>
              <a:t>son las siglas en inglés para Voz sobre Protocolo de Internet, hace </a:t>
            </a:r>
            <a:r>
              <a:rPr lang="es-MX" sz="2000" dirty="0"/>
              <a:t>posible que la señal de voz viaje a través de Internet </a:t>
            </a:r>
            <a:r>
              <a:rPr lang="es-MX" sz="1900" dirty="0"/>
              <a:t>y es una alternativa a las llamadas telefónicas tradicionales.</a:t>
            </a:r>
            <a:endParaRPr lang="es-ES_tradnl" sz="1900" dirty="0"/>
          </a:p>
        </p:txBody>
      </p:sp>
      <p:pic>
        <p:nvPicPr>
          <p:cNvPr id="4403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44010" y="5447892"/>
            <a:ext cx="1152525"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91882" y="5438367"/>
            <a:ext cx="1057275"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6"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84168" y="5481229"/>
            <a:ext cx="1371600" cy="971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07704" y="5538379"/>
            <a:ext cx="1181100" cy="857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8"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9512" y="5795554"/>
            <a:ext cx="142875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41" name="Picture 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812360" y="5600862"/>
            <a:ext cx="939234" cy="732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87439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908720"/>
            <a:ext cx="8229600" cy="1066800"/>
          </a:xfrm>
        </p:spPr>
        <p:txBody>
          <a:bodyPr vert="horz" anchor="ctr">
            <a:normAutofit/>
          </a:bodyPr>
          <a:lstStyle/>
          <a:p>
            <a:pPr>
              <a:defRPr/>
            </a:pPr>
            <a:r>
              <a:rPr lang="es-MX" sz="3200" dirty="0">
                <a:solidFill>
                  <a:schemeClr val="accent2">
                    <a:lumMod val="75000"/>
                  </a:schemeClr>
                </a:solidFill>
              </a:rPr>
              <a:t>Problemas relacionados con las telecomunicaciones</a:t>
            </a:r>
          </a:p>
        </p:txBody>
      </p:sp>
      <p:sp>
        <p:nvSpPr>
          <p:cNvPr id="2" name="1 Marcador de contenido"/>
          <p:cNvSpPr>
            <a:spLocks noGrp="1"/>
          </p:cNvSpPr>
          <p:nvPr>
            <p:ph idx="1"/>
          </p:nvPr>
        </p:nvSpPr>
        <p:spPr/>
        <p:txBody>
          <a:bodyPr>
            <a:normAutofit/>
          </a:bodyPr>
          <a:lstStyle/>
          <a:p>
            <a:pPr algn="just"/>
            <a:r>
              <a:rPr lang="es-MX" sz="2400" dirty="0"/>
              <a:t>Existen algunos factores que pueden afectar las telecomunicaciones, por ejemplo:</a:t>
            </a:r>
          </a:p>
          <a:p>
            <a:pPr algn="just"/>
            <a:endParaRPr lang="es-MX" sz="2400" dirty="0"/>
          </a:p>
          <a:p>
            <a:pPr lvl="1" algn="just"/>
            <a:r>
              <a:rPr lang="es-MX" sz="2400" dirty="0"/>
              <a:t>Desastres naturales: huracanes, terremotos, inundaciones, etc.</a:t>
            </a:r>
          </a:p>
          <a:p>
            <a:pPr lvl="1" algn="just"/>
            <a:r>
              <a:rPr lang="es-MX" sz="2400" dirty="0"/>
              <a:t>Provocados por el hombre: guerras, huelgas, etc. </a:t>
            </a:r>
          </a:p>
          <a:p>
            <a:pPr lvl="1" algn="just">
              <a:buNone/>
            </a:pPr>
            <a:endParaRPr lang="es-MX" sz="2400" dirty="0"/>
          </a:p>
          <a:p>
            <a:pPr lvl="1" algn="just">
              <a:buNone/>
            </a:pPr>
            <a:r>
              <a:rPr lang="es-MX" sz="2400" dirty="0"/>
              <a:t>En caso de que alguno de estos sucediera el que menos se ve afectado es la comunicación satelital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vert="horz" anchor="ctr">
            <a:normAutofit/>
          </a:bodyPr>
          <a:lstStyle/>
          <a:p>
            <a:pPr>
              <a:defRPr/>
            </a:pPr>
            <a:r>
              <a:rPr lang="es-MX" sz="3200" dirty="0">
                <a:solidFill>
                  <a:schemeClr val="accent2">
                    <a:lumMod val="75000"/>
                  </a:schemeClr>
                </a:solidFill>
              </a:rPr>
              <a:t>Bibliografía</a:t>
            </a:r>
          </a:p>
        </p:txBody>
      </p:sp>
      <p:sp>
        <p:nvSpPr>
          <p:cNvPr id="3" name="2 Marcador de contenido"/>
          <p:cNvSpPr>
            <a:spLocks noGrp="1"/>
          </p:cNvSpPr>
          <p:nvPr>
            <p:ph idx="1"/>
          </p:nvPr>
        </p:nvSpPr>
        <p:spPr/>
        <p:txBody>
          <a:bodyPr>
            <a:normAutofit/>
          </a:bodyPr>
          <a:lstStyle/>
          <a:p>
            <a:r>
              <a:rPr lang="es-MX" sz="1200" dirty="0">
                <a:hlinkClick r:id="rId2"/>
              </a:rPr>
              <a:t>http://es.wikipedia.org/wiki/Red_de_computadoras</a:t>
            </a:r>
            <a:r>
              <a:rPr lang="es-MX" sz="1200" dirty="0"/>
              <a:t> </a:t>
            </a:r>
          </a:p>
          <a:p>
            <a:r>
              <a:rPr lang="es-MX" sz="1200" dirty="0">
                <a:hlinkClick r:id="rId3"/>
              </a:rPr>
              <a:t>http://www.oni.escuelas.edu.ar/2004/SAN_JUAN/730/pag03.HTM</a:t>
            </a:r>
            <a:endParaRPr lang="es-MX" sz="1200" dirty="0"/>
          </a:p>
          <a:p>
            <a:r>
              <a:rPr lang="es-MX" sz="1200" dirty="0">
                <a:hlinkClick r:id="rId4"/>
              </a:rPr>
              <a:t>http://www.utp.edu.co/~chami17/redes.htm</a:t>
            </a:r>
            <a:endParaRPr lang="es-MX" sz="1200" dirty="0"/>
          </a:p>
          <a:p>
            <a:r>
              <a:rPr lang="es-MX" sz="1200" dirty="0">
                <a:hlinkClick r:id="rId5"/>
              </a:rPr>
              <a:t>http://www.monografias.com/trabajos15/redes-clasif/redes-clasif.shtml</a:t>
            </a:r>
            <a:endParaRPr lang="es-MX" sz="1200" dirty="0"/>
          </a:p>
          <a:p>
            <a:r>
              <a:rPr lang="es-MX" sz="1200" dirty="0">
                <a:hlinkClick r:id="rId6"/>
              </a:rPr>
              <a:t>http://www.masadelante.com/faqs/intranet</a:t>
            </a:r>
            <a:endParaRPr lang="es-MX" sz="1200" dirty="0"/>
          </a:p>
          <a:p>
            <a:r>
              <a:rPr lang="es-MX" sz="1200" dirty="0">
                <a:hlinkClick r:id="rId7"/>
              </a:rPr>
              <a:t>http://es.wikipedia.org/wiki/Protocolo_(inform%C3%A1tica)</a:t>
            </a:r>
            <a:r>
              <a:rPr lang="es-MX" sz="1200" dirty="0"/>
              <a:t> </a:t>
            </a:r>
          </a:p>
          <a:p>
            <a:r>
              <a:rPr lang="es-MX" sz="1200" dirty="0">
                <a:hlinkClick r:id="rId8"/>
              </a:rPr>
              <a:t>http://www.sopaul.com.ar/Tutorial/internet.htm</a:t>
            </a:r>
            <a:endParaRPr lang="es-MX" sz="1200" dirty="0"/>
          </a:p>
          <a:p>
            <a:r>
              <a:rPr lang="es-MX" sz="1200" dirty="0">
                <a:hlinkClick r:id="rId9"/>
              </a:rPr>
              <a:t>http://www.todointernet.com/db/articulo.php?show=64</a:t>
            </a:r>
            <a:endParaRPr lang="es-MX" sz="1200" dirty="0"/>
          </a:p>
          <a:p>
            <a:r>
              <a:rPr lang="es-MX" sz="1200" dirty="0">
                <a:hlinkClick r:id="rId10"/>
              </a:rPr>
              <a:t>http://es.wikipedia.org/wiki/Proxy</a:t>
            </a:r>
            <a:endParaRPr lang="es-MX" sz="1200" dirty="0"/>
          </a:p>
          <a:p>
            <a:r>
              <a:rPr lang="es-MX" sz="1200" dirty="0">
                <a:hlinkClick r:id="rId11"/>
              </a:rPr>
              <a:t>http://es.wikipedia.org/wiki/Biometr%C3%ADa</a:t>
            </a:r>
            <a:endParaRPr lang="es-MX" sz="1200" dirty="0"/>
          </a:p>
          <a:p>
            <a:r>
              <a:rPr lang="es-MX" sz="1200" dirty="0">
                <a:hlinkClick r:id="rId12"/>
              </a:rPr>
              <a:t>http://transition.fcc.gov/cgb/broadband_spanish.html</a:t>
            </a:r>
            <a:endParaRPr lang="es-MX" sz="1200" dirty="0"/>
          </a:p>
          <a:p>
            <a:r>
              <a:rPr lang="es-MX" sz="1200" dirty="0">
                <a:hlinkClick r:id="rId13"/>
              </a:rPr>
              <a:t>http://es.wikipedia.org/wiki/Mensajer%C3%ADa_instant%C3%A1nea</a:t>
            </a:r>
            <a:endParaRPr lang="es-MX" sz="1200" dirty="0"/>
          </a:p>
          <a:p>
            <a:r>
              <a:rPr lang="es-MX" sz="1200" dirty="0">
                <a:hlinkClick r:id="rId14"/>
              </a:rPr>
              <a:t>http://es.wikipedia.org/wiki/SMS</a:t>
            </a:r>
            <a:endParaRPr lang="es-MX" sz="1200" dirty="0"/>
          </a:p>
          <a:p>
            <a:r>
              <a:rPr lang="es-MX" sz="1200" dirty="0">
                <a:hlinkClick r:id="rId15"/>
              </a:rPr>
              <a:t>http://es.wikipedia.org/wiki/Correo_electr%C3%B3nico</a:t>
            </a:r>
            <a:endParaRPr lang="es-MX" sz="1200" dirty="0"/>
          </a:p>
          <a:p>
            <a:r>
              <a:rPr lang="es-MX" sz="1200" dirty="0">
                <a:hlinkClick r:id="rId16"/>
              </a:rPr>
              <a:t>http://es.wikipedia.org/wiki/Voz_sobre_Protocolo_de_Internet</a:t>
            </a:r>
            <a:r>
              <a:rPr lang="es-MX" sz="1200" dirty="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908720"/>
            <a:ext cx="8229600" cy="1066800"/>
          </a:xfrm>
        </p:spPr>
        <p:txBody>
          <a:bodyPr vert="horz" anchor="ctr">
            <a:normAutofit/>
          </a:bodyPr>
          <a:lstStyle/>
          <a:p>
            <a:pPr>
              <a:defRPr/>
            </a:pPr>
            <a:r>
              <a:rPr lang="es-MX" sz="3200" dirty="0">
                <a:solidFill>
                  <a:schemeClr val="accent2">
                    <a:lumMod val="75000"/>
                  </a:schemeClr>
                </a:solidFill>
              </a:rPr>
              <a:t>Actividad 1. Realiza el siguiente cuestionario</a:t>
            </a:r>
          </a:p>
        </p:txBody>
      </p:sp>
      <p:sp>
        <p:nvSpPr>
          <p:cNvPr id="3" name="2 Marcador de contenido"/>
          <p:cNvSpPr>
            <a:spLocks noGrp="1"/>
          </p:cNvSpPr>
          <p:nvPr>
            <p:ph idx="1"/>
          </p:nvPr>
        </p:nvSpPr>
        <p:spPr>
          <a:xfrm>
            <a:off x="395536" y="2015144"/>
            <a:ext cx="8229600" cy="4325112"/>
          </a:xfrm>
        </p:spPr>
        <p:txBody>
          <a:bodyPr>
            <a:normAutofit fontScale="92500" lnSpcReduction="20000"/>
          </a:bodyPr>
          <a:lstStyle/>
          <a:p>
            <a:pPr algn="just"/>
            <a:r>
              <a:rPr lang="es-MX" sz="1800" dirty="0"/>
              <a:t>¿Que es una red de computadora?</a:t>
            </a:r>
          </a:p>
          <a:p>
            <a:pPr algn="just"/>
            <a:r>
              <a:rPr lang="es-MX" sz="1800" dirty="0"/>
              <a:t>Menciona dos ventajas de una red informática</a:t>
            </a:r>
          </a:p>
          <a:p>
            <a:pPr algn="just"/>
            <a:r>
              <a:rPr lang="es-MX" sz="1800" dirty="0"/>
              <a:t>Menciona dos Desventajas de una red informática</a:t>
            </a:r>
          </a:p>
          <a:p>
            <a:pPr algn="just"/>
            <a:r>
              <a:rPr lang="es-MX" sz="1800" dirty="0"/>
              <a:t>¿Que es una red cliente servidor?</a:t>
            </a:r>
          </a:p>
          <a:p>
            <a:pPr algn="just"/>
            <a:r>
              <a:rPr lang="es-MX" sz="1800" dirty="0"/>
              <a:t>¿Que es una red LAN?</a:t>
            </a:r>
          </a:p>
          <a:p>
            <a:pPr algn="just"/>
            <a:r>
              <a:rPr lang="es-MX" sz="1800" dirty="0"/>
              <a:t>¿Que es una red WAN?</a:t>
            </a:r>
          </a:p>
          <a:p>
            <a:pPr algn="just"/>
            <a:r>
              <a:rPr lang="es-MX" sz="1800" dirty="0"/>
              <a:t>¿Que es internet?</a:t>
            </a:r>
          </a:p>
          <a:p>
            <a:pPr algn="just"/>
            <a:r>
              <a:rPr lang="es-MX" sz="1800" dirty="0"/>
              <a:t>¿Que es intranet?</a:t>
            </a:r>
          </a:p>
          <a:p>
            <a:pPr algn="just"/>
            <a:r>
              <a:rPr lang="es-MX" sz="1800" dirty="0"/>
              <a:t>¿Como se llama al conjunto de protocolos para internet?</a:t>
            </a:r>
          </a:p>
          <a:p>
            <a:pPr algn="just"/>
            <a:r>
              <a:rPr lang="es-MX" sz="1800" dirty="0"/>
              <a:t>Menciona el nombre de un Browser conocido?</a:t>
            </a:r>
          </a:p>
          <a:p>
            <a:pPr algn="just"/>
            <a:r>
              <a:rPr lang="es-MX" sz="1800" dirty="0"/>
              <a:t>¿Que es un modem ?</a:t>
            </a:r>
          </a:p>
          <a:p>
            <a:pPr algn="just"/>
            <a:r>
              <a:rPr lang="es-MX" sz="1800" dirty="0"/>
              <a:t>¿Que es un FIREWALL?</a:t>
            </a:r>
          </a:p>
          <a:p>
            <a:pPr algn="just"/>
            <a:r>
              <a:rPr lang="es-MX" sz="1800" dirty="0"/>
              <a:t>¿Que es un Proxy?</a:t>
            </a:r>
          </a:p>
          <a:p>
            <a:pPr algn="just"/>
            <a:r>
              <a:rPr lang="es-MX" sz="1800" dirty="0"/>
              <a:t>Menciona dos formas para la seguridad en redes?</a:t>
            </a:r>
          </a:p>
          <a:p>
            <a:pPr algn="just"/>
            <a:r>
              <a:rPr lang="es-MX" sz="1800" dirty="0"/>
              <a:t>¿Que es banda ancha?</a:t>
            </a:r>
          </a:p>
          <a:p>
            <a:pPr algn="just"/>
            <a:r>
              <a:rPr lang="es-MX" sz="1800" dirty="0"/>
              <a:t>¿Que es un SMS?</a:t>
            </a:r>
          </a:p>
          <a:p>
            <a:pPr algn="just"/>
            <a:endParaRPr lang="es-MX"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Actividad 2</a:t>
            </a:r>
          </a:p>
        </p:txBody>
      </p:sp>
      <p:sp>
        <p:nvSpPr>
          <p:cNvPr id="3" name="2 Marcador de contenido"/>
          <p:cNvSpPr>
            <a:spLocks noGrp="1"/>
          </p:cNvSpPr>
          <p:nvPr>
            <p:ph idx="1"/>
          </p:nvPr>
        </p:nvSpPr>
        <p:spPr/>
        <p:txBody>
          <a:bodyPr/>
          <a:lstStyle/>
          <a:p>
            <a:r>
              <a:rPr lang="es-MX" dirty="0"/>
              <a:t>Realiza un mapa mental de los temas vistos.</a:t>
            </a:r>
          </a:p>
          <a:p>
            <a:endParaRPr lang="es-MX" dirty="0"/>
          </a:p>
          <a:p>
            <a:r>
              <a:rPr lang="es-MX" dirty="0"/>
              <a:t>Realiza 5 ventajas y 5 desventajas de las redes de computadoras.</a:t>
            </a:r>
          </a:p>
          <a:p>
            <a:endParaRPr lang="es-MX" dirty="0"/>
          </a:p>
          <a:p>
            <a:r>
              <a:rPr lang="es-MX" dirty="0"/>
              <a:t>Realiza tus conclusiones.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r>
              <a:rPr lang="es-MX" sz="3200" dirty="0">
                <a:solidFill>
                  <a:schemeClr val="accent2">
                    <a:lumMod val="75000"/>
                  </a:schemeClr>
                </a:solidFill>
              </a:rPr>
              <a:t>Redes informáticas</a:t>
            </a:r>
          </a:p>
        </p:txBody>
      </p:sp>
      <p:sp>
        <p:nvSpPr>
          <p:cNvPr id="2" name="1 Marcador de contenido"/>
          <p:cNvSpPr>
            <a:spLocks noGrp="1"/>
          </p:cNvSpPr>
          <p:nvPr>
            <p:ph idx="1"/>
          </p:nvPr>
        </p:nvSpPr>
        <p:spPr/>
        <p:txBody>
          <a:bodyPr>
            <a:normAutofit/>
          </a:bodyPr>
          <a:lstStyle/>
          <a:p>
            <a:pPr algn="just"/>
            <a:r>
              <a:rPr lang="es-MX" sz="2000" dirty="0"/>
              <a:t>Una </a:t>
            </a:r>
            <a:r>
              <a:rPr lang="es-MX" sz="2000" b="1" dirty="0"/>
              <a:t>red de computadoras </a:t>
            </a:r>
            <a:r>
              <a:rPr lang="es-MX" sz="2000" dirty="0"/>
              <a:t>es un conjunto de equipos informáticos conectados entre sí por medio de cables o cualquier otro medio para el transporte de datos, para compartir información y recursos periféricos lo que permite reducir el costo general de estas acciones.</a:t>
            </a:r>
          </a:p>
          <a:p>
            <a:pPr algn="just"/>
            <a:endParaRPr lang="es-MX" sz="2000" dirty="0"/>
          </a:p>
        </p:txBody>
      </p:sp>
      <p:pic>
        <p:nvPicPr>
          <p:cNvPr id="1030" name="Picture 6" descr="http://t1.gstatic.com/images?q=tbn:ANd9GcTIx3yn6jcIRj1MXL0P_ifHLmHyZYfcG25O6sIZpVFeMpNMXAq1"/>
          <p:cNvPicPr>
            <a:picLocks noChangeAspect="1" noChangeArrowheads="1"/>
          </p:cNvPicPr>
          <p:nvPr/>
        </p:nvPicPr>
        <p:blipFill>
          <a:blip r:embed="rId2" cstate="print"/>
          <a:srcRect/>
          <a:stretch>
            <a:fillRect/>
          </a:stretch>
        </p:blipFill>
        <p:spPr bwMode="auto">
          <a:xfrm>
            <a:off x="4572002" y="4149081"/>
            <a:ext cx="3545441" cy="2300089"/>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81000" y="764704"/>
            <a:ext cx="8382000" cy="1069848"/>
          </a:xfrm>
        </p:spPr>
        <p:txBody>
          <a:bodyPr vert="horz" anchor="ctr">
            <a:normAutofit/>
          </a:bodyPr>
          <a:lstStyle/>
          <a:p>
            <a:pPr fontAlgn="auto">
              <a:spcAft>
                <a:spcPts val="0"/>
              </a:spcAft>
              <a:defRPr/>
            </a:pPr>
            <a:r>
              <a:rPr lang="es-MX" sz="3200" dirty="0">
                <a:solidFill>
                  <a:schemeClr val="accent2">
                    <a:lumMod val="75000"/>
                  </a:schemeClr>
                </a:solidFill>
              </a:rPr>
              <a:t>Ventajas y desventajas que brindan las redes Informáticas</a:t>
            </a:r>
            <a:endParaRPr lang="es-ES" sz="3200" dirty="0">
              <a:solidFill>
                <a:schemeClr val="accent2">
                  <a:lumMod val="75000"/>
                </a:schemeClr>
              </a:solidFill>
            </a:endParaRPr>
          </a:p>
        </p:txBody>
      </p:sp>
      <p:sp>
        <p:nvSpPr>
          <p:cNvPr id="11267" name="Rectangle 4"/>
          <p:cNvSpPr>
            <a:spLocks noGrp="1" noChangeArrowheads="1"/>
          </p:cNvSpPr>
          <p:nvPr>
            <p:ph sz="quarter" idx="2"/>
          </p:nvPr>
        </p:nvSpPr>
        <p:spPr>
          <a:xfrm>
            <a:off x="381000" y="2060848"/>
            <a:ext cx="4041648" cy="3886200"/>
          </a:xfrm>
          <a:noFill/>
          <a:ln>
            <a:noFill/>
            <a:prstDash val="sysDash"/>
            <a:miter lim="800000"/>
          </a:ln>
        </p:spPr>
        <p:txBody>
          <a:bodyPr vert="horz" wrap="square" lIns="91440" tIns="45720" rIns="91440" bIns="45720" numCol="1" anchor="t" anchorCtr="0" compatLnSpc="1">
            <a:prstTxWarp prst="textNoShape">
              <a:avLst/>
            </a:prstTxWarp>
            <a:noAutofit/>
          </a:bodyPr>
          <a:lstStyle/>
          <a:p>
            <a:pPr marL="365760" indent="-256032" algn="just" fontAlgn="auto">
              <a:lnSpc>
                <a:spcPct val="110000"/>
              </a:lnSpc>
              <a:spcBef>
                <a:spcPts val="0"/>
              </a:spcBef>
              <a:spcAft>
                <a:spcPts val="0"/>
              </a:spcAft>
              <a:buFontTx/>
              <a:buNone/>
              <a:defRPr/>
            </a:pPr>
            <a:r>
              <a:rPr lang="es-MX" sz="1400" b="1" dirty="0">
                <a:solidFill>
                  <a:schemeClr val="tx1"/>
                </a:solidFill>
              </a:rPr>
              <a:t>Ventajas:</a:t>
            </a:r>
          </a:p>
          <a:p>
            <a:pPr marL="365760" indent="-256032" algn="just" fontAlgn="auto">
              <a:lnSpc>
                <a:spcPct val="110000"/>
              </a:lnSpc>
              <a:spcBef>
                <a:spcPts val="0"/>
              </a:spcBef>
              <a:spcAft>
                <a:spcPts val="0"/>
              </a:spcAft>
              <a:buFontTx/>
              <a:buNone/>
              <a:defRPr/>
            </a:pPr>
            <a:endParaRPr lang="es-MX" sz="1400" b="1" dirty="0">
              <a:solidFill>
                <a:schemeClr val="tx1"/>
              </a:solidFill>
            </a:endParaRPr>
          </a:p>
          <a:p>
            <a:pPr marL="365760" indent="-256032" algn="just" fontAlgn="auto">
              <a:lnSpc>
                <a:spcPct val="110000"/>
              </a:lnSpc>
              <a:spcBef>
                <a:spcPts val="0"/>
              </a:spcBef>
              <a:spcAft>
                <a:spcPts val="1200"/>
              </a:spcAft>
              <a:buFont typeface="Wingdings 3"/>
              <a:buChar char=""/>
              <a:defRPr/>
            </a:pPr>
            <a:r>
              <a:rPr lang="es-MX" sz="1400" dirty="0">
                <a:solidFill>
                  <a:schemeClr val="tx1"/>
                </a:solidFill>
              </a:rPr>
              <a:t>Mayor facilidad en la comunicación entre usuarios: el correo electrónico y los servicios de chat facilitan dicha comunicación..</a:t>
            </a:r>
          </a:p>
          <a:p>
            <a:pPr marL="365760" indent="-256032" algn="just" fontAlgn="auto">
              <a:lnSpc>
                <a:spcPct val="110000"/>
              </a:lnSpc>
              <a:spcBef>
                <a:spcPts val="0"/>
              </a:spcBef>
              <a:spcAft>
                <a:spcPts val="1200"/>
              </a:spcAft>
              <a:buFont typeface="Wingdings 3"/>
              <a:buChar char=""/>
              <a:defRPr/>
            </a:pPr>
            <a:r>
              <a:rPr lang="es-MX" sz="1400" dirty="0">
                <a:solidFill>
                  <a:schemeClr val="tx1"/>
                </a:solidFill>
              </a:rPr>
              <a:t>Mejoras en la administración de los equipos y programas: las actualizaciones del sistema operativo y del software sólo tienen que instalarse una vez.</a:t>
            </a:r>
          </a:p>
          <a:p>
            <a:pPr marL="365760" indent="-256032" algn="just" fontAlgn="auto">
              <a:lnSpc>
                <a:spcPct val="110000"/>
              </a:lnSpc>
              <a:spcBef>
                <a:spcPts val="0"/>
              </a:spcBef>
              <a:spcAft>
                <a:spcPts val="1200"/>
              </a:spcAft>
              <a:buFont typeface="Wingdings 3"/>
              <a:buChar char=""/>
              <a:defRPr/>
            </a:pPr>
            <a:r>
              <a:rPr lang="es-MX" sz="1400" dirty="0">
                <a:solidFill>
                  <a:schemeClr val="tx1"/>
                </a:solidFill>
              </a:rPr>
              <a:t>Mayor eficacia en el uso de periféricos: los usuarios de la red pueden compartir las impresoras, los escáneres, etcétera.</a:t>
            </a:r>
            <a:r>
              <a:rPr lang="es-ES" sz="1400" dirty="0">
                <a:solidFill>
                  <a:schemeClr val="tx1"/>
                </a:solidFill>
              </a:rPr>
              <a:t> </a:t>
            </a:r>
          </a:p>
        </p:txBody>
      </p:sp>
      <p:sp>
        <p:nvSpPr>
          <p:cNvPr id="11268" name="Rectangle 5"/>
          <p:cNvSpPr>
            <a:spLocks noGrp="1" noChangeArrowheads="1"/>
          </p:cNvSpPr>
          <p:nvPr>
            <p:ph sz="quarter" idx="4"/>
          </p:nvPr>
        </p:nvSpPr>
        <p:spPr>
          <a:xfrm>
            <a:off x="4718306" y="2060848"/>
            <a:ext cx="4041775" cy="3886200"/>
          </a:xfrm>
          <a:noFill/>
          <a:ln>
            <a:noFill/>
            <a:prstDash val="sysDash"/>
            <a:miter lim="800000"/>
          </a:ln>
        </p:spPr>
        <p:txBody>
          <a:bodyPr vert="horz" wrap="square" lIns="91440" tIns="45720" rIns="91440" bIns="45720" numCol="1" anchor="t" anchorCtr="0" compatLnSpc="1">
            <a:prstTxWarp prst="textNoShape">
              <a:avLst/>
            </a:prstTxWarp>
            <a:noAutofit/>
          </a:bodyPr>
          <a:lstStyle/>
          <a:p>
            <a:pPr marL="365760" indent="-256032" algn="just" fontAlgn="auto">
              <a:lnSpc>
                <a:spcPct val="120000"/>
              </a:lnSpc>
              <a:spcAft>
                <a:spcPts val="0"/>
              </a:spcAft>
              <a:buFontTx/>
              <a:buNone/>
              <a:defRPr/>
            </a:pPr>
            <a:r>
              <a:rPr lang="es-MX" sz="1400" b="1" dirty="0">
                <a:solidFill>
                  <a:schemeClr val="tx1"/>
                </a:solidFill>
              </a:rPr>
              <a:t>Desventajas:</a:t>
            </a:r>
          </a:p>
          <a:p>
            <a:pPr marL="365760" indent="-256032" algn="just" fontAlgn="auto">
              <a:lnSpc>
                <a:spcPct val="120000"/>
              </a:lnSpc>
              <a:spcAft>
                <a:spcPts val="0"/>
              </a:spcAft>
              <a:buFontTx/>
              <a:buNone/>
              <a:defRPr/>
            </a:pPr>
            <a:endParaRPr lang="es-MX" sz="1400" b="1" dirty="0">
              <a:solidFill>
                <a:schemeClr val="tx1"/>
              </a:solidFill>
            </a:endParaRPr>
          </a:p>
          <a:p>
            <a:pPr marL="365760" indent="-256032" algn="just" fontAlgn="auto">
              <a:lnSpc>
                <a:spcPct val="110000"/>
              </a:lnSpc>
              <a:spcAft>
                <a:spcPts val="1200"/>
              </a:spcAft>
              <a:buFont typeface="Wingdings 3"/>
              <a:buChar char=""/>
              <a:defRPr/>
            </a:pPr>
            <a:r>
              <a:rPr lang="es-MX" sz="1400" dirty="0">
                <a:solidFill>
                  <a:schemeClr val="tx1"/>
                </a:solidFill>
              </a:rPr>
              <a:t>Posible acceso a datos confidenciales por parte de personas no autorizadas.</a:t>
            </a:r>
          </a:p>
          <a:p>
            <a:pPr marL="365760" indent="-256032" algn="just" fontAlgn="auto">
              <a:lnSpc>
                <a:spcPct val="110000"/>
              </a:lnSpc>
              <a:spcAft>
                <a:spcPts val="1200"/>
              </a:spcAft>
              <a:buFont typeface="Wingdings 3"/>
              <a:buChar char=""/>
              <a:defRPr/>
            </a:pPr>
            <a:r>
              <a:rPr lang="es-MX" sz="1400" dirty="0">
                <a:solidFill>
                  <a:schemeClr val="tx1"/>
                </a:solidFill>
              </a:rPr>
              <a:t>Pérdida de autonomía y privacidad.</a:t>
            </a:r>
          </a:p>
          <a:p>
            <a:pPr marL="365760" indent="-256032" algn="just" fontAlgn="auto">
              <a:lnSpc>
                <a:spcPct val="110000"/>
              </a:lnSpc>
              <a:spcAft>
                <a:spcPts val="1200"/>
              </a:spcAft>
              <a:buFont typeface="Wingdings 3"/>
              <a:buChar char=""/>
              <a:defRPr/>
            </a:pPr>
            <a:r>
              <a:rPr lang="es-MX" sz="1400" dirty="0">
                <a:solidFill>
                  <a:schemeClr val="tx1"/>
                </a:solidFill>
              </a:rPr>
              <a:t>Pérdida de datos o de horas de trabajo: si se presentan fallas en la red, es posible que todos los equipos queden temporalmente inhabilitados y que se pierda la información que no se hubiera guardado al momento de presentarse la falla.</a:t>
            </a:r>
            <a:endParaRPr lang="es-ES" sz="14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548680"/>
            <a:ext cx="8229600" cy="1066800"/>
          </a:xfrm>
        </p:spPr>
        <p:txBody>
          <a:bodyPr vert="horz" anchor="ctr">
            <a:normAutofit/>
          </a:bodyPr>
          <a:lstStyle/>
          <a:p>
            <a:pPr fontAlgn="auto">
              <a:spcAft>
                <a:spcPts val="0"/>
              </a:spcAft>
              <a:defRPr/>
            </a:pPr>
            <a:r>
              <a:rPr lang="es-MX" sz="3200" dirty="0">
                <a:solidFill>
                  <a:schemeClr val="accent2">
                    <a:lumMod val="75000"/>
                  </a:schemeClr>
                </a:solidFill>
              </a:rPr>
              <a:t>Tipo de red Cliente - Servidor</a:t>
            </a:r>
            <a:endParaRPr lang="es-ES" sz="3200" dirty="0">
              <a:solidFill>
                <a:schemeClr val="accent2">
                  <a:lumMod val="75000"/>
                </a:schemeClr>
              </a:solidFill>
            </a:endParaRPr>
          </a:p>
        </p:txBody>
      </p:sp>
      <p:sp>
        <p:nvSpPr>
          <p:cNvPr id="15362" name="Rectangle 3"/>
          <p:cNvSpPr>
            <a:spLocks noGrp="1" noChangeArrowheads="1"/>
          </p:cNvSpPr>
          <p:nvPr>
            <p:ph idx="1"/>
          </p:nvPr>
        </p:nvSpPr>
        <p:spPr>
          <a:xfrm>
            <a:off x="889251" y="1600201"/>
            <a:ext cx="7643191" cy="4525963"/>
          </a:xfrm>
        </p:spPr>
        <p:txBody>
          <a:bodyPr>
            <a:normAutofit/>
          </a:bodyPr>
          <a:lstStyle/>
          <a:p>
            <a:pPr marL="0" indent="0" algn="just">
              <a:buNone/>
            </a:pPr>
            <a:r>
              <a:rPr lang="es-MX" sz="2000" dirty="0"/>
              <a:t>Es un tipo de red que consiste básicamente en un cliente que realiza peticiones a otro programa (el servidor) que le da respuesta, un servidor puede contener Software necesario para soportar un sitio Web</a:t>
            </a:r>
          </a:p>
        </p:txBody>
      </p:sp>
      <p:pic>
        <p:nvPicPr>
          <p:cNvPr id="15365"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5776" y="3789040"/>
            <a:ext cx="4000500" cy="2533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57200" y="485800"/>
            <a:ext cx="8229600" cy="1143000"/>
          </a:xfrm>
        </p:spPr>
        <p:txBody>
          <a:bodyPr vert="horz" anchor="ctr">
            <a:normAutofit/>
          </a:bodyPr>
          <a:lstStyle/>
          <a:p>
            <a:pPr fontAlgn="auto">
              <a:spcAft>
                <a:spcPts val="0"/>
              </a:spcAft>
              <a:defRPr/>
            </a:pPr>
            <a:r>
              <a:rPr lang="es-ES_tradnl" sz="3200" dirty="0">
                <a:solidFill>
                  <a:schemeClr val="accent2">
                    <a:lumMod val="75000"/>
                  </a:schemeClr>
                </a:solidFill>
              </a:rPr>
              <a:t>Clasificación</a:t>
            </a:r>
            <a:r>
              <a:rPr lang="es-MX" sz="3200" dirty="0">
                <a:solidFill>
                  <a:schemeClr val="accent2">
                    <a:lumMod val="75000"/>
                  </a:schemeClr>
                </a:solidFill>
              </a:rPr>
              <a:t> de redes según la distancia</a:t>
            </a:r>
            <a:endParaRPr lang="es-ES" sz="3200" dirty="0">
              <a:solidFill>
                <a:schemeClr val="accent2">
                  <a:lumMod val="75000"/>
                </a:schemeClr>
              </a:solidFill>
            </a:endParaRPr>
          </a:p>
        </p:txBody>
      </p:sp>
      <p:sp>
        <p:nvSpPr>
          <p:cNvPr id="16386" name="Rectangle 3"/>
          <p:cNvSpPr>
            <a:spLocks noGrp="1" noChangeArrowheads="1"/>
          </p:cNvSpPr>
          <p:nvPr>
            <p:ph idx="1"/>
          </p:nvPr>
        </p:nvSpPr>
        <p:spPr>
          <a:xfrm>
            <a:off x="457202" y="1600201"/>
            <a:ext cx="8507413" cy="4525963"/>
          </a:xfrm>
        </p:spPr>
        <p:txBody>
          <a:bodyPr/>
          <a:lstStyle/>
          <a:p>
            <a:pPr algn="just"/>
            <a:r>
              <a:rPr lang="es-MX" sz="1800" b="1" dirty="0"/>
              <a:t>Redes de Área Local o LAN (Local </a:t>
            </a:r>
            <a:r>
              <a:rPr lang="es-MX" sz="1800" b="1" dirty="0" err="1"/>
              <a:t>Area</a:t>
            </a:r>
            <a:r>
              <a:rPr lang="es-MX" sz="1800" b="1" dirty="0"/>
              <a:t> Network):</a:t>
            </a:r>
            <a:endParaRPr lang="es-MX" sz="1800" dirty="0"/>
          </a:p>
          <a:p>
            <a:pPr algn="just">
              <a:buNone/>
            </a:pPr>
            <a:r>
              <a:rPr lang="es-MX" sz="1300" dirty="0"/>
              <a:t>	</a:t>
            </a:r>
          </a:p>
          <a:p>
            <a:pPr algn="just">
              <a:buNone/>
            </a:pPr>
            <a:r>
              <a:rPr lang="es-MX" sz="1600" dirty="0"/>
              <a:t>Permiten la interconexión desde unas pocas hasta miles de computadoras en la misma área de trabajo como por ejemplo un edificio. Son las redes más pequeñas que abarcan de unos pocos metros a unos pocos kilómetros.</a:t>
            </a:r>
          </a:p>
          <a:p>
            <a:pPr lvl="1" algn="just"/>
            <a:endParaRPr lang="es-MX" dirty="0"/>
          </a:p>
        </p:txBody>
      </p:sp>
      <p:pic>
        <p:nvPicPr>
          <p:cNvPr id="16391"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01076" y="3295759"/>
            <a:ext cx="3115340" cy="312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4" name="Picture 4" descr="http://t1.gstatic.com/images?q=tbn:ANd9GcR83b7N4mi6ONpZqhV3jaIOybp_J9Q3_TlOcWzu8yxoQtpv7N6T"/>
          <p:cNvPicPr>
            <a:picLocks noChangeAspect="1" noChangeArrowheads="1"/>
          </p:cNvPicPr>
          <p:nvPr/>
        </p:nvPicPr>
        <p:blipFill>
          <a:blip r:embed="rId3" cstate="print"/>
          <a:srcRect/>
          <a:stretch>
            <a:fillRect/>
          </a:stretch>
        </p:blipFill>
        <p:spPr bwMode="auto">
          <a:xfrm>
            <a:off x="683567" y="3333416"/>
            <a:ext cx="3528392" cy="245282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457200" y="1600201"/>
            <a:ext cx="8075240" cy="4525963"/>
          </a:xfrm>
        </p:spPr>
        <p:txBody>
          <a:bodyPr/>
          <a:lstStyle/>
          <a:p>
            <a:pPr algn="just"/>
            <a:r>
              <a:rPr lang="es-MX" sz="1800" b="1" dirty="0"/>
              <a:t>Redes de Área Amplia o WAN (</a:t>
            </a:r>
            <a:r>
              <a:rPr lang="es-MX" sz="1800" b="1" dirty="0" err="1"/>
              <a:t>Wide</a:t>
            </a:r>
            <a:r>
              <a:rPr lang="es-MX" sz="1800" b="1" dirty="0"/>
              <a:t> </a:t>
            </a:r>
            <a:r>
              <a:rPr lang="es-MX" sz="1800" b="1" dirty="0" err="1"/>
              <a:t>Area</a:t>
            </a:r>
            <a:r>
              <a:rPr lang="es-MX" sz="1800" b="1" dirty="0"/>
              <a:t> Network):</a:t>
            </a:r>
            <a:r>
              <a:rPr lang="es-MX" sz="1800" dirty="0"/>
              <a:t> </a:t>
            </a:r>
          </a:p>
          <a:p>
            <a:pPr algn="just">
              <a:buNone/>
            </a:pPr>
            <a:endParaRPr lang="es-MX" sz="1300" dirty="0"/>
          </a:p>
          <a:p>
            <a:pPr algn="just">
              <a:buNone/>
            </a:pPr>
            <a:r>
              <a:rPr lang="es-MX" sz="1600" dirty="0"/>
              <a:t>Esta cubre áreas de trabajo dispersas en un país o varios países o  continentes. Para lograr esto se necesitan distintos tipos de medios: satélites, cables interoceánicos, radio, etc.. Así como la infraestructura telefónica de larga distancias existen en ciudades y países, tanto de carácter público como privado.</a:t>
            </a:r>
          </a:p>
          <a:p>
            <a:pPr lvl="1" algn="just"/>
            <a:endParaRPr lang="es-MX" dirty="0"/>
          </a:p>
        </p:txBody>
      </p:sp>
      <p:pic>
        <p:nvPicPr>
          <p:cNvPr id="19468" name="Picture 12" descr="http://t1.gstatic.com/images?q=tbn:ANd9GcS9OTRjnfhmihg0_Csn16BmVfi7k8UnYYM201yxvCZ4CqdrqS9HgA"/>
          <p:cNvPicPr>
            <a:picLocks noChangeAspect="1" noChangeArrowheads="1"/>
          </p:cNvPicPr>
          <p:nvPr/>
        </p:nvPicPr>
        <p:blipFill>
          <a:blip r:embed="rId2" cstate="print"/>
          <a:srcRect/>
          <a:stretch>
            <a:fillRect/>
          </a:stretch>
        </p:blipFill>
        <p:spPr bwMode="auto">
          <a:xfrm>
            <a:off x="2699792" y="3324200"/>
            <a:ext cx="3668554" cy="3057128"/>
          </a:xfrm>
          <a:prstGeom prst="rect">
            <a:avLst/>
          </a:prstGeom>
          <a:noFill/>
        </p:spPr>
      </p:pic>
      <p:sp>
        <p:nvSpPr>
          <p:cNvPr id="6" name="Rectangle 2"/>
          <p:cNvSpPr>
            <a:spLocks noGrp="1" noChangeArrowheads="1"/>
          </p:cNvSpPr>
          <p:nvPr>
            <p:ph type="title"/>
          </p:nvPr>
        </p:nvSpPr>
        <p:spPr>
          <a:xfrm>
            <a:off x="457200" y="485800"/>
            <a:ext cx="8229600" cy="1143000"/>
          </a:xfrm>
        </p:spPr>
        <p:txBody>
          <a:bodyPr vert="horz" anchor="ctr">
            <a:normAutofit/>
          </a:bodyPr>
          <a:lstStyle/>
          <a:p>
            <a:pPr fontAlgn="auto">
              <a:spcAft>
                <a:spcPts val="0"/>
              </a:spcAft>
              <a:defRPr/>
            </a:pPr>
            <a:r>
              <a:rPr lang="es-ES_tradnl" sz="3200" dirty="0">
                <a:solidFill>
                  <a:schemeClr val="accent2">
                    <a:lumMod val="75000"/>
                  </a:schemeClr>
                </a:solidFill>
              </a:rPr>
              <a:t>Clasificación</a:t>
            </a:r>
            <a:r>
              <a:rPr lang="es-MX" sz="3200" dirty="0">
                <a:solidFill>
                  <a:schemeClr val="accent2">
                    <a:lumMod val="75000"/>
                  </a:schemeClr>
                </a:solidFill>
              </a:rPr>
              <a:t> de redes según la distancia</a:t>
            </a:r>
            <a:endParaRPr lang="es-ES" sz="3200" dirty="0">
              <a:solidFill>
                <a:schemeClr val="accent2">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457200" y="1615277"/>
            <a:ext cx="8229600" cy="4525963"/>
          </a:xfrm>
        </p:spPr>
        <p:txBody>
          <a:bodyPr/>
          <a:lstStyle/>
          <a:p>
            <a:pPr algn="just"/>
            <a:r>
              <a:rPr lang="es-MX" sz="1800" b="1" dirty="0"/>
              <a:t>Internet:</a:t>
            </a:r>
          </a:p>
          <a:p>
            <a:pPr algn="just">
              <a:buNone/>
            </a:pPr>
            <a:endParaRPr lang="es-MX" sz="1600" dirty="0"/>
          </a:p>
          <a:p>
            <a:pPr algn="just">
              <a:buNone/>
            </a:pPr>
            <a:r>
              <a:rPr lang="es-MX" sz="1600" dirty="0"/>
              <a:t>También llamada Telaraña de área Mundial (</a:t>
            </a:r>
            <a:r>
              <a:rPr lang="es-MX" sz="1600" dirty="0" err="1"/>
              <a:t>World</a:t>
            </a:r>
            <a:r>
              <a:rPr lang="es-MX" sz="1600" dirty="0"/>
              <a:t> </a:t>
            </a:r>
            <a:r>
              <a:rPr lang="es-MX" sz="1600" dirty="0" err="1"/>
              <a:t>Wide</a:t>
            </a:r>
            <a:r>
              <a:rPr lang="es-MX" sz="1600" dirty="0"/>
              <a:t> Web).</a:t>
            </a:r>
          </a:p>
          <a:p>
            <a:pPr algn="just">
              <a:buNone/>
            </a:pPr>
            <a:r>
              <a:rPr lang="es-MX" sz="1600" dirty="0"/>
              <a:t>	Es una enorme red de redes que se enlaza a muchas de las redes científicas, de investigación y educacionales alrededor del mundo así como a un número creciente de redes comerciales.</a:t>
            </a:r>
          </a:p>
          <a:p>
            <a:pPr algn="just">
              <a:buNone/>
            </a:pPr>
            <a:r>
              <a:rPr lang="es-MX" sz="1300" dirty="0"/>
              <a:t>	</a:t>
            </a: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3651653"/>
            <a:ext cx="6617618" cy="2657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Grp="1" noChangeArrowheads="1"/>
          </p:cNvSpPr>
          <p:nvPr>
            <p:ph type="title"/>
          </p:nvPr>
        </p:nvSpPr>
        <p:spPr>
          <a:xfrm>
            <a:off x="457200" y="485800"/>
            <a:ext cx="8229600" cy="1143000"/>
          </a:xfrm>
        </p:spPr>
        <p:txBody>
          <a:bodyPr vert="horz" anchor="ctr">
            <a:normAutofit/>
          </a:bodyPr>
          <a:lstStyle/>
          <a:p>
            <a:pPr fontAlgn="auto">
              <a:spcAft>
                <a:spcPts val="0"/>
              </a:spcAft>
              <a:defRPr/>
            </a:pPr>
            <a:r>
              <a:rPr lang="es-ES" sz="3200" dirty="0">
                <a:solidFill>
                  <a:schemeClr val="accent2">
                    <a:lumMod val="75000"/>
                  </a:schemeClr>
                </a:solidFill>
              </a:rPr>
              <a:t>La red de redes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idx="1"/>
          </p:nvPr>
        </p:nvSpPr>
        <p:spPr>
          <a:xfrm>
            <a:off x="457200" y="1615461"/>
            <a:ext cx="8229600" cy="4525963"/>
          </a:xfrm>
        </p:spPr>
        <p:txBody>
          <a:bodyPr/>
          <a:lstStyle/>
          <a:p>
            <a:pPr algn="just"/>
            <a:r>
              <a:rPr lang="es-MX" sz="1800" b="1" dirty="0"/>
              <a:t>Intranet</a:t>
            </a:r>
          </a:p>
          <a:p>
            <a:pPr algn="just">
              <a:buNone/>
            </a:pPr>
            <a:r>
              <a:rPr lang="es-MX" sz="1600" dirty="0"/>
              <a:t>Las Intranets utilizan tecnologías de Internet para enlazar los recursos informativos de una organización, desde documentos de texto a documentos multimedia, desde bases de datos legales a sistemas de gestión de documentos. Las Intranets pueden incluir sistemas de seguridad para la red, tablones de anuncios y motores de búsqueda. </a:t>
            </a:r>
          </a:p>
          <a:p>
            <a:pPr algn="just">
              <a:buNone/>
            </a:pPr>
            <a:endParaRPr lang="es-MX" sz="1800" dirty="0"/>
          </a:p>
        </p:txBody>
      </p:sp>
      <p:pic>
        <p:nvPicPr>
          <p:cNvPr id="13314" name="Picture 2" descr="http://t1.gstatic.com/images?q=tbn:ANd9GcSimMMPF6kghUR_6ML9K03aISQ--7QqmRssaZElMxbDuxIpe5R6EQ"/>
          <p:cNvPicPr>
            <a:picLocks noChangeAspect="1" noChangeArrowheads="1"/>
          </p:cNvPicPr>
          <p:nvPr/>
        </p:nvPicPr>
        <p:blipFill>
          <a:blip r:embed="rId2" cstate="print"/>
          <a:srcRect/>
          <a:stretch>
            <a:fillRect/>
          </a:stretch>
        </p:blipFill>
        <p:spPr bwMode="auto">
          <a:xfrm>
            <a:off x="5652120" y="3356993"/>
            <a:ext cx="2303140" cy="2788607"/>
          </a:xfrm>
          <a:prstGeom prst="rect">
            <a:avLst/>
          </a:prstGeom>
          <a:noFill/>
        </p:spPr>
      </p:pic>
      <p:pic>
        <p:nvPicPr>
          <p:cNvPr id="6" name="5 Imagen" descr="Intranet.jpg"/>
          <p:cNvPicPr>
            <a:picLocks noChangeAspect="1"/>
          </p:cNvPicPr>
          <p:nvPr/>
        </p:nvPicPr>
        <p:blipFill>
          <a:blip r:embed="rId3" cstate="print"/>
          <a:stretch>
            <a:fillRect/>
          </a:stretch>
        </p:blipFill>
        <p:spPr>
          <a:xfrm>
            <a:off x="1907704" y="3645025"/>
            <a:ext cx="2518680" cy="2529924"/>
          </a:xfrm>
          <a:prstGeom prst="rect">
            <a:avLst/>
          </a:prstGeom>
        </p:spPr>
      </p:pic>
      <p:sp>
        <p:nvSpPr>
          <p:cNvPr id="9" name="Rectangle 2"/>
          <p:cNvSpPr>
            <a:spLocks noGrp="1" noChangeArrowheads="1"/>
          </p:cNvSpPr>
          <p:nvPr>
            <p:ph type="title"/>
          </p:nvPr>
        </p:nvSpPr>
        <p:spPr>
          <a:xfrm>
            <a:off x="457200" y="485800"/>
            <a:ext cx="8229600" cy="1143000"/>
          </a:xfrm>
        </p:spPr>
        <p:txBody>
          <a:bodyPr vert="horz" anchor="ctr">
            <a:normAutofit/>
          </a:bodyPr>
          <a:lstStyle/>
          <a:p>
            <a:pPr fontAlgn="auto">
              <a:spcAft>
                <a:spcPts val="0"/>
              </a:spcAft>
              <a:defRPr/>
            </a:pPr>
            <a:r>
              <a:rPr lang="es-MX" sz="3200" dirty="0">
                <a:solidFill>
                  <a:schemeClr val="accent2">
                    <a:lumMod val="75000"/>
                  </a:schemeClr>
                </a:solidFill>
              </a:rPr>
              <a:t>Red Privada</a:t>
            </a:r>
            <a:endParaRPr lang="es-ES" sz="3200" dirty="0">
              <a:solidFill>
                <a:schemeClr val="accent2">
                  <a:lumMod val="7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1443</TotalTime>
  <Words>1815</Words>
  <Application>Microsoft Office PowerPoint</Application>
  <PresentationFormat>Presentación en pantalla (4:3)</PresentationFormat>
  <Paragraphs>153</Paragraphs>
  <Slides>25</Slides>
  <Notes>1</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25</vt:i4>
      </vt:variant>
    </vt:vector>
  </HeadingPairs>
  <TitlesOfParts>
    <vt:vector size="34" baseType="lpstr">
      <vt:lpstr>Arial</vt:lpstr>
      <vt:lpstr>Calibri</vt:lpstr>
      <vt:lpstr>Century Gothic</vt:lpstr>
      <vt:lpstr>Georgia</vt:lpstr>
      <vt:lpstr>Roboto</vt:lpstr>
      <vt:lpstr>Trebuchet MS</vt:lpstr>
      <vt:lpstr>Wingdings 2</vt:lpstr>
      <vt:lpstr>Wingdings 3</vt:lpstr>
      <vt:lpstr>Urbano</vt:lpstr>
      <vt:lpstr> REDES DE COMPUTADORAS    VIVIENDO EN LÍNEA 22 MARZO- AL 11 ABRIL  </vt:lpstr>
      <vt:lpstr>Video:  Redes Informáticas. Definición y clasificación. </vt:lpstr>
      <vt:lpstr>Redes informáticas</vt:lpstr>
      <vt:lpstr>Ventajas y desventajas que brindan las redes Informáticas</vt:lpstr>
      <vt:lpstr>Tipo de red Cliente - Servidor</vt:lpstr>
      <vt:lpstr>Clasificación de redes según la distancia</vt:lpstr>
      <vt:lpstr>Clasificación de redes según la distancia</vt:lpstr>
      <vt:lpstr>La red de redes</vt:lpstr>
      <vt:lpstr>Red Privada</vt:lpstr>
      <vt:lpstr>Comunicación en Redes</vt:lpstr>
      <vt:lpstr>Video 2 Requisitos para conectarse a Internet </vt:lpstr>
      <vt:lpstr>Hardware y Software necesario para navegar por Internet</vt:lpstr>
      <vt:lpstr>Hardware necesario para navegar por Internet</vt:lpstr>
      <vt:lpstr>Hardware necesario para navegar por Internet</vt:lpstr>
      <vt:lpstr>Seguridad en Redes</vt:lpstr>
      <vt:lpstr>Seguridad en Redes</vt:lpstr>
      <vt:lpstr>Seguridad en Redes</vt:lpstr>
      <vt:lpstr>Video: ¿Es segura la tecnología de identificación por datos biométricos? </vt:lpstr>
      <vt:lpstr>Seguridad en Redes</vt:lpstr>
      <vt:lpstr>Banda ancha</vt:lpstr>
      <vt:lpstr>Comunicación electrónica</vt:lpstr>
      <vt:lpstr>Problemas relacionados con las telecomunicaciones</vt:lpstr>
      <vt:lpstr>Bibliografía</vt:lpstr>
      <vt:lpstr>Actividad 1. Realiza el siguiente cuestionario</vt:lpstr>
      <vt:lpstr>Actividad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VIVIENDO EN LÍNEA</dc:title>
  <dc:creator>t67i</dc:creator>
  <cp:lastModifiedBy>GCARLOS ERAZO</cp:lastModifiedBy>
  <cp:revision>293</cp:revision>
  <dcterms:created xsi:type="dcterms:W3CDTF">2008-06-09T01:01:15Z</dcterms:created>
  <dcterms:modified xsi:type="dcterms:W3CDTF">2021-03-22T18:50:01Z</dcterms:modified>
</cp:coreProperties>
</file>