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30"/>
  </p:notesMasterIdLst>
  <p:sldIdLst>
    <p:sldId id="329" r:id="rId2"/>
    <p:sldId id="379" r:id="rId3"/>
    <p:sldId id="380" r:id="rId4"/>
    <p:sldId id="390" r:id="rId5"/>
    <p:sldId id="337" r:id="rId6"/>
    <p:sldId id="334" r:id="rId7"/>
    <p:sldId id="335" r:id="rId8"/>
    <p:sldId id="347" r:id="rId9"/>
    <p:sldId id="348" r:id="rId10"/>
    <p:sldId id="336" r:id="rId11"/>
    <p:sldId id="338" r:id="rId12"/>
    <p:sldId id="389" r:id="rId13"/>
    <p:sldId id="356" r:id="rId14"/>
    <p:sldId id="381" r:id="rId15"/>
    <p:sldId id="391" r:id="rId16"/>
    <p:sldId id="382" r:id="rId17"/>
    <p:sldId id="339" r:id="rId18"/>
    <p:sldId id="340" r:id="rId19"/>
    <p:sldId id="341" r:id="rId20"/>
    <p:sldId id="342" r:id="rId21"/>
    <p:sldId id="345" r:id="rId22"/>
    <p:sldId id="346" r:id="rId23"/>
    <p:sldId id="362" r:id="rId24"/>
    <p:sldId id="383" r:id="rId25"/>
    <p:sldId id="386" r:id="rId26"/>
    <p:sldId id="387" r:id="rId27"/>
    <p:sldId id="393" r:id="rId28"/>
    <p:sldId id="394" r:id="rId29"/>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98" autoAdjust="0"/>
    <p:restoredTop sz="94667" autoAdjust="0"/>
  </p:normalViewPr>
  <p:slideViewPr>
    <p:cSldViewPr>
      <p:cViewPr varScale="1">
        <p:scale>
          <a:sx n="108" d="100"/>
          <a:sy n="108" d="100"/>
        </p:scale>
        <p:origin x="205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pPr>
              <a:defRPr/>
            </a:pPr>
            <a:endParaRPr lang="es-MX"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pPr>
              <a:defRPr/>
            </a:pPr>
            <a:fld id="{1453B7ED-FA5A-49A3-8A5C-34A87C8B7848}" type="datetimeFigureOut">
              <a:rPr lang="es-MX"/>
              <a:pPr>
                <a:defRPr/>
              </a:pPr>
              <a:t>28/09/2020</a:t>
            </a:fld>
            <a:endParaRPr lang="es-MX"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MX"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s-MX"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pPr>
              <a:defRPr/>
            </a:pPr>
            <a:endParaRPr lang="es-MX"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pPr>
              <a:defRPr/>
            </a:pPr>
            <a:fld id="{E911593C-6B82-4500-A73A-268F5EA9328C}" type="slidenum">
              <a:rPr lang="es-MX"/>
              <a:pPr>
                <a:defRPr/>
              </a:pPr>
              <a:t>‹Nº›</a:t>
            </a:fld>
            <a:endParaRPr lang="es-MX" dirty="0"/>
          </a:p>
        </p:txBody>
      </p:sp>
    </p:spTree>
    <p:extLst>
      <p:ext uri="{BB962C8B-B14F-4D97-AF65-F5344CB8AC3E}">
        <p14:creationId xmlns:p14="http://schemas.microsoft.com/office/powerpoint/2010/main" val="25662492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3" name="22 Rectángulo"/>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Rectángulo"/>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Rectángulo"/>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Rectángulo"/>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26 Rectángulo"/>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29 Rectángulo redondeado"/>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30 Rectángulo redondeado"/>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Rectángulo"/>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Rectángulo"/>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Rectángulo"/>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Rectángulo"/>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Título"/>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s-ES"/>
              <a:t>Haga clic para modificar el estilo de título del patrón</a:t>
            </a:r>
            <a:endParaRPr kumimoji="0" lang="en-US"/>
          </a:p>
        </p:txBody>
      </p:sp>
      <p:sp>
        <p:nvSpPr>
          <p:cNvPr id="9" name="8 Subtítulo"/>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dirty="0"/>
              <a:t>Haga clic para modificar el estilo de subtítulo del patrón</a:t>
            </a:r>
            <a:endParaRPr kumimoji="0" lang="en-US" dirty="0"/>
          </a:p>
        </p:txBody>
      </p:sp>
      <p:sp>
        <p:nvSpPr>
          <p:cNvPr id="28" name="27 Marcador de fecha"/>
          <p:cNvSpPr>
            <a:spLocks noGrp="1"/>
          </p:cNvSpPr>
          <p:nvPr>
            <p:ph type="dt" sz="half" idx="10"/>
          </p:nvPr>
        </p:nvSpPr>
        <p:spPr>
          <a:xfrm>
            <a:off x="6705600" y="4206240"/>
            <a:ext cx="960120" cy="457200"/>
          </a:xfrm>
        </p:spPr>
        <p:txBody>
          <a:bodyPr/>
          <a:lstStyle/>
          <a:p>
            <a:pPr>
              <a:defRPr/>
            </a:pPr>
            <a:endParaRPr lang="es-ES" dirty="0"/>
          </a:p>
        </p:txBody>
      </p:sp>
      <p:sp>
        <p:nvSpPr>
          <p:cNvPr id="17" name="16 Marcador de pie de página"/>
          <p:cNvSpPr>
            <a:spLocks noGrp="1"/>
          </p:cNvSpPr>
          <p:nvPr>
            <p:ph type="ftr" sz="quarter" idx="11"/>
          </p:nvPr>
        </p:nvSpPr>
        <p:spPr>
          <a:xfrm>
            <a:off x="5410200" y="4205288"/>
            <a:ext cx="1295400" cy="457200"/>
          </a:xfrm>
        </p:spPr>
        <p:txBody>
          <a:bodyPr/>
          <a:lstStyle/>
          <a:p>
            <a:pPr>
              <a:defRPr/>
            </a:pPr>
            <a:endParaRPr lang="es-ES" dirty="0"/>
          </a:p>
        </p:txBody>
      </p:sp>
      <p:sp>
        <p:nvSpPr>
          <p:cNvPr id="29" name="28 Marcador de número de diapositiva"/>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defRPr/>
            </a:pPr>
            <a:fld id="{318B27B4-2243-4537-8641-066336330113}" type="slidenum">
              <a:rPr lang="es-ES" smtClean="0"/>
              <a:pPr>
                <a:defRPr/>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pPr>
              <a:defRPr/>
            </a:pPr>
            <a:endParaRPr lang="es-ES" dirty="0"/>
          </a:p>
        </p:txBody>
      </p:sp>
      <p:sp>
        <p:nvSpPr>
          <p:cNvPr id="5" name="4 Marcador de pie de página"/>
          <p:cNvSpPr>
            <a:spLocks noGrp="1"/>
          </p:cNvSpPr>
          <p:nvPr>
            <p:ph type="ftr" sz="quarter" idx="11"/>
          </p:nvPr>
        </p:nvSpPr>
        <p:spPr/>
        <p:txBody>
          <a:bodyPr/>
          <a:lstStyle/>
          <a:p>
            <a:pPr>
              <a:defRPr/>
            </a:pPr>
            <a:endParaRPr lang="es-ES" dirty="0"/>
          </a:p>
        </p:txBody>
      </p:sp>
      <p:sp>
        <p:nvSpPr>
          <p:cNvPr id="6" name="5 Marcador de número de diapositiva"/>
          <p:cNvSpPr>
            <a:spLocks noGrp="1"/>
          </p:cNvSpPr>
          <p:nvPr>
            <p:ph type="sldNum" sz="quarter" idx="12"/>
          </p:nvPr>
        </p:nvSpPr>
        <p:spPr/>
        <p:txBody>
          <a:bodyPr/>
          <a:lstStyle/>
          <a:p>
            <a:pPr>
              <a:defRPr/>
            </a:pPr>
            <a:fld id="{0429EA62-D665-441C-84D5-98E96A397E5C}" type="slidenum">
              <a:rPr lang="es-ES" smtClean="0"/>
              <a:pPr>
                <a:defRPr/>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1143000"/>
            <a:ext cx="1905000" cy="5486400"/>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1143000"/>
            <a:ext cx="6248400" cy="5486400"/>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pPr>
              <a:defRPr/>
            </a:pPr>
            <a:endParaRPr lang="es-ES" dirty="0"/>
          </a:p>
        </p:txBody>
      </p:sp>
      <p:sp>
        <p:nvSpPr>
          <p:cNvPr id="5" name="4 Marcador de pie de página"/>
          <p:cNvSpPr>
            <a:spLocks noGrp="1"/>
          </p:cNvSpPr>
          <p:nvPr>
            <p:ph type="ftr" sz="quarter" idx="11"/>
          </p:nvPr>
        </p:nvSpPr>
        <p:spPr/>
        <p:txBody>
          <a:bodyPr/>
          <a:lstStyle/>
          <a:p>
            <a:pPr>
              <a:defRPr/>
            </a:pPr>
            <a:endParaRPr lang="es-ES" dirty="0"/>
          </a:p>
        </p:txBody>
      </p:sp>
      <p:sp>
        <p:nvSpPr>
          <p:cNvPr id="6" name="5 Marcador de número de diapositiva"/>
          <p:cNvSpPr>
            <a:spLocks noGrp="1"/>
          </p:cNvSpPr>
          <p:nvPr>
            <p:ph type="sldNum" sz="quarter" idx="12"/>
          </p:nvPr>
        </p:nvSpPr>
        <p:spPr/>
        <p:txBody>
          <a:bodyPr/>
          <a:lstStyle/>
          <a:p>
            <a:pPr>
              <a:defRPr/>
            </a:pPr>
            <a:fld id="{3180E1A2-B714-4164-8B3E-1E56A0F8A075}" type="slidenum">
              <a:rPr lang="es-ES" smtClean="0"/>
              <a:pPr>
                <a:defRPr/>
              </a:pPr>
              <a:t>‹Nº›</a:t>
            </a:fld>
            <a:endParaRPr lang="es-E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s-MX"/>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5" name="Rectangle 4"/>
          <p:cNvSpPr>
            <a:spLocks noGrp="1" noChangeArrowheads="1"/>
          </p:cNvSpPr>
          <p:nvPr>
            <p:ph type="dt" sz="half" idx="10"/>
          </p:nvPr>
        </p:nvSpPr>
        <p:spPr/>
        <p:txBody>
          <a:bodyPr/>
          <a:lstStyle>
            <a:lvl1pPr>
              <a:defRPr/>
            </a:lvl1pPr>
          </a:lstStyle>
          <a:p>
            <a:pPr>
              <a:defRPr/>
            </a:pPr>
            <a:endParaRPr lang="es-ES" dirty="0"/>
          </a:p>
        </p:txBody>
      </p:sp>
      <p:sp>
        <p:nvSpPr>
          <p:cNvPr id="6" name="Rectangle 5"/>
          <p:cNvSpPr>
            <a:spLocks noGrp="1" noChangeArrowheads="1"/>
          </p:cNvSpPr>
          <p:nvPr>
            <p:ph type="ftr" sz="quarter" idx="11"/>
          </p:nvPr>
        </p:nvSpPr>
        <p:spPr/>
        <p:txBody>
          <a:bodyPr/>
          <a:lstStyle>
            <a:lvl1pPr>
              <a:defRPr/>
            </a:lvl1pPr>
          </a:lstStyle>
          <a:p>
            <a:pPr>
              <a:defRPr/>
            </a:pPr>
            <a:endParaRPr lang="es-ES" dirty="0"/>
          </a:p>
        </p:txBody>
      </p:sp>
      <p:sp>
        <p:nvSpPr>
          <p:cNvPr id="7" name="Rectangle 6"/>
          <p:cNvSpPr>
            <a:spLocks noGrp="1" noChangeArrowheads="1"/>
          </p:cNvSpPr>
          <p:nvPr>
            <p:ph type="sldNum" sz="quarter" idx="12"/>
          </p:nvPr>
        </p:nvSpPr>
        <p:spPr/>
        <p:txBody>
          <a:bodyPr/>
          <a:lstStyle>
            <a:lvl1pPr>
              <a:defRPr/>
            </a:lvl1pPr>
          </a:lstStyle>
          <a:p>
            <a:pPr>
              <a:defRPr/>
            </a:pPr>
            <a:fld id="{5A59E02C-9F35-4CE9-8631-CE58B72B7C14}" type="slidenum">
              <a:rPr lang="es-ES"/>
              <a:pPr>
                <a:defRPr/>
              </a:pPr>
              <a:t>‹Nº›</a:t>
            </a:fld>
            <a:endParaRPr lang="es-ES" dirty="0"/>
          </a:p>
        </p:txBody>
      </p:sp>
    </p:spTree>
    <p:extLst>
      <p:ext uri="{BB962C8B-B14F-4D97-AF65-F5344CB8AC3E}">
        <p14:creationId xmlns:p14="http://schemas.microsoft.com/office/powerpoint/2010/main" val="3912513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s-MX"/>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6" name="Rectangle 4"/>
          <p:cNvSpPr>
            <a:spLocks noGrp="1" noChangeArrowheads="1"/>
          </p:cNvSpPr>
          <p:nvPr>
            <p:ph type="dt" sz="half" idx="10"/>
          </p:nvPr>
        </p:nvSpPr>
        <p:spPr/>
        <p:txBody>
          <a:bodyPr/>
          <a:lstStyle>
            <a:lvl1pPr>
              <a:defRPr/>
            </a:lvl1pPr>
          </a:lstStyle>
          <a:p>
            <a:pPr>
              <a:defRPr/>
            </a:pPr>
            <a:endParaRPr lang="es-ES" dirty="0"/>
          </a:p>
        </p:txBody>
      </p:sp>
      <p:sp>
        <p:nvSpPr>
          <p:cNvPr id="7" name="Rectangle 5"/>
          <p:cNvSpPr>
            <a:spLocks noGrp="1" noChangeArrowheads="1"/>
          </p:cNvSpPr>
          <p:nvPr>
            <p:ph type="ftr" sz="quarter" idx="11"/>
          </p:nvPr>
        </p:nvSpPr>
        <p:spPr/>
        <p:txBody>
          <a:bodyPr/>
          <a:lstStyle>
            <a:lvl1pPr>
              <a:defRPr/>
            </a:lvl1pPr>
          </a:lstStyle>
          <a:p>
            <a:pPr>
              <a:defRPr/>
            </a:pPr>
            <a:endParaRPr lang="es-ES" dirty="0"/>
          </a:p>
        </p:txBody>
      </p:sp>
      <p:sp>
        <p:nvSpPr>
          <p:cNvPr id="8" name="Rectangle 6"/>
          <p:cNvSpPr>
            <a:spLocks noGrp="1" noChangeArrowheads="1"/>
          </p:cNvSpPr>
          <p:nvPr>
            <p:ph type="sldNum" sz="quarter" idx="12"/>
          </p:nvPr>
        </p:nvSpPr>
        <p:spPr/>
        <p:txBody>
          <a:bodyPr/>
          <a:lstStyle>
            <a:lvl1pPr>
              <a:defRPr/>
            </a:lvl1pPr>
          </a:lstStyle>
          <a:p>
            <a:pPr>
              <a:defRPr/>
            </a:pPr>
            <a:fld id="{F7FE758E-3D01-473B-A3A8-4A0528D55D67}" type="slidenum">
              <a:rPr lang="es-ES"/>
              <a:pPr>
                <a:defRPr/>
              </a:pPr>
              <a:t>‹Nº›</a:t>
            </a:fld>
            <a:endParaRPr lang="es-ES" dirty="0"/>
          </a:p>
        </p:txBody>
      </p:sp>
    </p:spTree>
    <p:extLst>
      <p:ext uri="{BB962C8B-B14F-4D97-AF65-F5344CB8AC3E}">
        <p14:creationId xmlns:p14="http://schemas.microsoft.com/office/powerpoint/2010/main" val="639344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tx1"/>
                </a:solidFill>
              </a:defRPr>
            </a:lvl1pPr>
          </a:lstStyle>
          <a:p>
            <a:r>
              <a:rPr kumimoji="0" lang="es-ES" dirty="0"/>
              <a:t>Haga clic para modificar el estilo de título del patrón</a:t>
            </a:r>
            <a:endParaRPr kumimoji="0" lang="en-US" dirty="0"/>
          </a:p>
        </p:txBody>
      </p:sp>
      <p:sp>
        <p:nvSpPr>
          <p:cNvPr id="3" name="2 Marcador de contenido"/>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pPr>
              <a:defRPr/>
            </a:pPr>
            <a:endParaRPr lang="es-ES" dirty="0"/>
          </a:p>
        </p:txBody>
      </p:sp>
      <p:sp>
        <p:nvSpPr>
          <p:cNvPr id="5" name="4 Marcador de pie de página"/>
          <p:cNvSpPr>
            <a:spLocks noGrp="1"/>
          </p:cNvSpPr>
          <p:nvPr>
            <p:ph type="ftr" sz="quarter" idx="11"/>
          </p:nvPr>
        </p:nvSpPr>
        <p:spPr/>
        <p:txBody>
          <a:bodyPr/>
          <a:lstStyle/>
          <a:p>
            <a:pPr>
              <a:defRPr/>
            </a:pPr>
            <a:endParaRPr lang="es-ES" dirty="0"/>
          </a:p>
        </p:txBody>
      </p:sp>
      <p:sp>
        <p:nvSpPr>
          <p:cNvPr id="6" name="5 Marcador de número de diapositiva"/>
          <p:cNvSpPr>
            <a:spLocks noGrp="1"/>
          </p:cNvSpPr>
          <p:nvPr>
            <p:ph type="sldNum" sz="quarter" idx="12"/>
          </p:nvPr>
        </p:nvSpPr>
        <p:spPr/>
        <p:txBody>
          <a:bodyPr/>
          <a:lstStyle/>
          <a:p>
            <a:pPr>
              <a:defRPr/>
            </a:pPr>
            <a:fld id="{6FE317A0-FB5C-421D-924E-60B71632F71B}" type="slidenum">
              <a:rPr lang="es-ES" smtClean="0"/>
              <a:pPr>
                <a:defRPr/>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chemeClr val="tx1"/>
                </a:solidFill>
                <a:effectLst/>
              </a:defRPr>
            </a:lvl1pPr>
          </a:lstStyle>
          <a:p>
            <a:r>
              <a:rPr kumimoji="0" lang="es-ES" dirty="0"/>
              <a:t>Haga clic para modificar el estilo de título del patrón</a:t>
            </a:r>
            <a:endParaRPr kumimoji="0" lang="en-US" dirty="0"/>
          </a:p>
        </p:txBody>
      </p:sp>
      <p:sp>
        <p:nvSpPr>
          <p:cNvPr id="3" name="2 Marcador de texto"/>
          <p:cNvSpPr>
            <a:spLocks noGrp="1"/>
          </p:cNvSpPr>
          <p:nvPr>
            <p:ph type="body" idx="1"/>
          </p:nvPr>
        </p:nvSpPr>
        <p:spPr>
          <a:xfrm>
            <a:off x="722313" y="3367088"/>
            <a:ext cx="7772400" cy="1509712"/>
          </a:xfrm>
        </p:spPr>
        <p:txBody>
          <a:bodyPr anchor="t"/>
          <a:lstStyle>
            <a:lvl1pPr marL="45720" indent="0">
              <a:buNone/>
              <a:defRPr sz="2100" b="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p:txBody>
          <a:bodyPr/>
          <a:lstStyle/>
          <a:p>
            <a:pPr>
              <a:defRPr/>
            </a:pPr>
            <a:endParaRPr lang="es-ES" dirty="0"/>
          </a:p>
        </p:txBody>
      </p:sp>
      <p:sp>
        <p:nvSpPr>
          <p:cNvPr id="5" name="4 Marcador de pie de página"/>
          <p:cNvSpPr>
            <a:spLocks noGrp="1"/>
          </p:cNvSpPr>
          <p:nvPr>
            <p:ph type="ftr" sz="quarter" idx="11"/>
          </p:nvPr>
        </p:nvSpPr>
        <p:spPr/>
        <p:txBody>
          <a:bodyPr/>
          <a:lstStyle/>
          <a:p>
            <a:pPr>
              <a:defRPr/>
            </a:pPr>
            <a:endParaRPr lang="es-ES" dirty="0"/>
          </a:p>
        </p:txBody>
      </p:sp>
      <p:sp>
        <p:nvSpPr>
          <p:cNvPr id="6" name="5 Marcador de número de diapositiva"/>
          <p:cNvSpPr>
            <a:spLocks noGrp="1"/>
          </p:cNvSpPr>
          <p:nvPr>
            <p:ph type="sldNum" sz="quarter" idx="12"/>
          </p:nvPr>
        </p:nvSpPr>
        <p:spPr/>
        <p:txBody>
          <a:bodyPr/>
          <a:lstStyle/>
          <a:p>
            <a:pPr>
              <a:defRPr/>
            </a:pPr>
            <a:fld id="{E080D368-B8A5-4297-831F-CA46065EB65F}" type="slidenum">
              <a:rPr lang="es-ES" smtClean="0"/>
              <a:pPr>
                <a:defRPr/>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tx1"/>
                </a:solidFill>
              </a:defRPr>
            </a:lvl1pPr>
          </a:lstStyle>
          <a:p>
            <a:r>
              <a:rPr kumimoji="0" lang="es-ES" dirty="0"/>
              <a:t>Haga clic para modificar el estilo de título del patrón</a:t>
            </a:r>
            <a:endParaRPr kumimoji="0" lang="en-US" dirty="0"/>
          </a:p>
        </p:txBody>
      </p:sp>
      <p:sp>
        <p:nvSpPr>
          <p:cNvPr id="3" name="2 Marcador de contenido"/>
          <p:cNvSpPr>
            <a:spLocks noGrp="1"/>
          </p:cNvSpPr>
          <p:nvPr>
            <p:ph sz="half" idx="1"/>
          </p:nvPr>
        </p:nvSpPr>
        <p:spPr>
          <a:xfrm>
            <a:off x="457200" y="2249424"/>
            <a:ext cx="4038600" cy="4525963"/>
          </a:xfrm>
        </p:spPr>
        <p:txBody>
          <a:bodyPr/>
          <a:lstStyle>
            <a:lvl1pPr>
              <a:defRPr sz="2000">
                <a:solidFill>
                  <a:schemeClr val="tx1"/>
                </a:solidFill>
              </a:defRPr>
            </a:lvl1pPr>
            <a:lvl2pPr>
              <a:defRPr sz="19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648200" y="2249424"/>
            <a:ext cx="4038600" cy="4525963"/>
          </a:xfrm>
        </p:spPr>
        <p:txBody>
          <a:bodyPr/>
          <a:lstStyle>
            <a:lvl1pPr>
              <a:defRPr sz="2000">
                <a:solidFill>
                  <a:schemeClr val="tx1"/>
                </a:solidFill>
              </a:defRPr>
            </a:lvl1pPr>
            <a:lvl2pPr>
              <a:defRPr sz="19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pPr>
              <a:defRPr/>
            </a:pPr>
            <a:endParaRPr lang="es-ES" dirty="0"/>
          </a:p>
        </p:txBody>
      </p:sp>
      <p:sp>
        <p:nvSpPr>
          <p:cNvPr id="6" name="5 Marcador de pie de página"/>
          <p:cNvSpPr>
            <a:spLocks noGrp="1"/>
          </p:cNvSpPr>
          <p:nvPr>
            <p:ph type="ftr" sz="quarter" idx="11"/>
          </p:nvPr>
        </p:nvSpPr>
        <p:spPr/>
        <p:txBody>
          <a:bodyPr/>
          <a:lstStyle/>
          <a:p>
            <a:pPr>
              <a:defRPr/>
            </a:pPr>
            <a:endParaRPr lang="es-ES" dirty="0"/>
          </a:p>
        </p:txBody>
      </p:sp>
      <p:sp>
        <p:nvSpPr>
          <p:cNvPr id="7" name="6 Marcador de número de diapositiva"/>
          <p:cNvSpPr>
            <a:spLocks noGrp="1"/>
          </p:cNvSpPr>
          <p:nvPr>
            <p:ph type="sldNum" sz="quarter" idx="12"/>
          </p:nvPr>
        </p:nvSpPr>
        <p:spPr/>
        <p:txBody>
          <a:bodyPr/>
          <a:lstStyle/>
          <a:p>
            <a:pPr>
              <a:defRPr/>
            </a:pPr>
            <a:fld id="{BA786A68-B00D-41E6-B1D0-F005E762830E}" type="slidenum">
              <a:rPr lang="es-ES" smtClean="0"/>
              <a:pPr>
                <a:defRPr/>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81000" y="1143000"/>
            <a:ext cx="8382000" cy="1069848"/>
          </a:xfrm>
        </p:spPr>
        <p:txBody>
          <a:bodyPr anchor="ctr"/>
          <a:lstStyle>
            <a:lvl1pPr>
              <a:defRPr sz="4000" b="0" i="0" cap="none" baseline="0"/>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26" name="25 Marcador de fecha"/>
          <p:cNvSpPr>
            <a:spLocks noGrp="1"/>
          </p:cNvSpPr>
          <p:nvPr>
            <p:ph type="dt" sz="half" idx="10"/>
          </p:nvPr>
        </p:nvSpPr>
        <p:spPr/>
        <p:txBody>
          <a:bodyPr rtlCol="0"/>
          <a:lstStyle/>
          <a:p>
            <a:pPr>
              <a:defRPr/>
            </a:pPr>
            <a:endParaRPr lang="es-ES" dirty="0"/>
          </a:p>
        </p:txBody>
      </p:sp>
      <p:sp>
        <p:nvSpPr>
          <p:cNvPr id="27" name="26 Marcador de número de diapositiva"/>
          <p:cNvSpPr>
            <a:spLocks noGrp="1"/>
          </p:cNvSpPr>
          <p:nvPr>
            <p:ph type="sldNum" sz="quarter" idx="11"/>
          </p:nvPr>
        </p:nvSpPr>
        <p:spPr/>
        <p:txBody>
          <a:bodyPr rtlCol="0"/>
          <a:lstStyle/>
          <a:p>
            <a:pPr>
              <a:defRPr/>
            </a:pPr>
            <a:fld id="{C1A115A5-889C-4AAD-A896-068B81E759EA}" type="slidenum">
              <a:rPr lang="es-ES" smtClean="0"/>
              <a:pPr>
                <a:defRPr/>
              </a:pPr>
              <a:t>‹Nº›</a:t>
            </a:fld>
            <a:endParaRPr lang="es-ES" dirty="0"/>
          </a:p>
        </p:txBody>
      </p:sp>
      <p:sp>
        <p:nvSpPr>
          <p:cNvPr id="28" name="27 Marcador de pie de página"/>
          <p:cNvSpPr>
            <a:spLocks noGrp="1"/>
          </p:cNvSpPr>
          <p:nvPr>
            <p:ph type="ftr" sz="quarter" idx="12"/>
          </p:nvPr>
        </p:nvSpPr>
        <p:spPr/>
        <p:txBody>
          <a:bodyPr rtlCol="0"/>
          <a:lstStyle/>
          <a:p>
            <a:pPr>
              <a:defRPr/>
            </a:pPr>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a:xfrm>
            <a:off x="6583680" y="612648"/>
            <a:ext cx="957264" cy="457200"/>
          </a:xfrm>
        </p:spPr>
        <p:txBody>
          <a:bodyPr/>
          <a:lstStyle/>
          <a:p>
            <a:pPr>
              <a:defRPr/>
            </a:pPr>
            <a:endParaRPr lang="es-ES" dirty="0"/>
          </a:p>
        </p:txBody>
      </p:sp>
      <p:sp>
        <p:nvSpPr>
          <p:cNvPr id="4" name="3 Marcador de pie de página"/>
          <p:cNvSpPr>
            <a:spLocks noGrp="1"/>
          </p:cNvSpPr>
          <p:nvPr>
            <p:ph type="ftr" sz="quarter" idx="11"/>
          </p:nvPr>
        </p:nvSpPr>
        <p:spPr>
          <a:xfrm>
            <a:off x="5257800" y="612648"/>
            <a:ext cx="1325880" cy="457200"/>
          </a:xfrm>
        </p:spPr>
        <p:txBody>
          <a:bodyPr/>
          <a:lstStyle/>
          <a:p>
            <a:pPr>
              <a:defRPr/>
            </a:pPr>
            <a:endParaRPr lang="es-ES" dirty="0"/>
          </a:p>
        </p:txBody>
      </p:sp>
      <p:sp>
        <p:nvSpPr>
          <p:cNvPr id="5" name="4 Marcador de número de diapositiva"/>
          <p:cNvSpPr>
            <a:spLocks noGrp="1"/>
          </p:cNvSpPr>
          <p:nvPr>
            <p:ph type="sldNum" sz="quarter" idx="12"/>
          </p:nvPr>
        </p:nvSpPr>
        <p:spPr>
          <a:xfrm>
            <a:off x="8174736" y="2272"/>
            <a:ext cx="762000" cy="365760"/>
          </a:xfrm>
        </p:spPr>
        <p:txBody>
          <a:bodyPr/>
          <a:lstStyle/>
          <a:p>
            <a:pPr>
              <a:defRPr/>
            </a:pPr>
            <a:fld id="{47EF1142-C5E2-45C4-B617-608386806C42}" type="slidenum">
              <a:rPr lang="es-ES" smtClean="0"/>
              <a:pPr>
                <a:defRPr/>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pPr>
              <a:defRPr/>
            </a:pPr>
            <a:endParaRPr lang="es-ES" dirty="0"/>
          </a:p>
        </p:txBody>
      </p:sp>
      <p:sp>
        <p:nvSpPr>
          <p:cNvPr id="3" name="2 Marcador de pie de página"/>
          <p:cNvSpPr>
            <a:spLocks noGrp="1"/>
          </p:cNvSpPr>
          <p:nvPr>
            <p:ph type="ftr" sz="quarter" idx="11"/>
          </p:nvPr>
        </p:nvSpPr>
        <p:spPr/>
        <p:txBody>
          <a:bodyPr/>
          <a:lstStyle/>
          <a:p>
            <a:pPr>
              <a:defRPr/>
            </a:pPr>
            <a:endParaRPr lang="es-ES" dirty="0"/>
          </a:p>
        </p:txBody>
      </p:sp>
      <p:sp>
        <p:nvSpPr>
          <p:cNvPr id="4" name="3 Marcador de número de diapositiva"/>
          <p:cNvSpPr>
            <a:spLocks noGrp="1"/>
          </p:cNvSpPr>
          <p:nvPr>
            <p:ph type="sldNum" sz="quarter" idx="12"/>
          </p:nvPr>
        </p:nvSpPr>
        <p:spPr/>
        <p:txBody>
          <a:bodyPr/>
          <a:lstStyle/>
          <a:p>
            <a:pPr>
              <a:defRPr/>
            </a:pPr>
            <a:fld id="{9CF8078B-F20D-4995-A942-DBFEEE8829EF}" type="slidenum">
              <a:rPr lang="es-ES" smtClean="0"/>
              <a:pPr>
                <a:defRPr/>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353496" y="1101970"/>
            <a:ext cx="3383280" cy="877824"/>
          </a:xfrm>
        </p:spPr>
        <p:txBody>
          <a:bodyPr anchor="b"/>
          <a:lstStyle>
            <a:lvl1pPr algn="l">
              <a:buNone/>
              <a:defRPr sz="1800" b="1"/>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pPr>
              <a:defRPr/>
            </a:pPr>
            <a:endParaRPr lang="es-ES" dirty="0"/>
          </a:p>
        </p:txBody>
      </p:sp>
      <p:sp>
        <p:nvSpPr>
          <p:cNvPr id="6" name="5 Marcador de pie de página"/>
          <p:cNvSpPr>
            <a:spLocks noGrp="1"/>
          </p:cNvSpPr>
          <p:nvPr>
            <p:ph type="ftr" sz="quarter" idx="11"/>
          </p:nvPr>
        </p:nvSpPr>
        <p:spPr/>
        <p:txBody>
          <a:bodyPr/>
          <a:lstStyle/>
          <a:p>
            <a:pPr>
              <a:defRPr/>
            </a:pPr>
            <a:endParaRPr lang="es-ES" dirty="0"/>
          </a:p>
        </p:txBody>
      </p:sp>
      <p:sp>
        <p:nvSpPr>
          <p:cNvPr id="7" name="6 Marcador de número de diapositiva"/>
          <p:cNvSpPr>
            <a:spLocks noGrp="1"/>
          </p:cNvSpPr>
          <p:nvPr>
            <p:ph type="sldNum" sz="quarter" idx="12"/>
          </p:nvPr>
        </p:nvSpPr>
        <p:spPr/>
        <p:txBody>
          <a:bodyPr/>
          <a:lstStyle/>
          <a:p>
            <a:pPr>
              <a:defRPr/>
            </a:pPr>
            <a:fld id="{505121CF-6458-4E1F-AC18-87D99040704F}" type="slidenum">
              <a:rPr lang="es-ES" smtClean="0"/>
              <a:pPr>
                <a:defRPr/>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s-ES" dirty="0"/>
              <a:t>Haga clic en el icono para agregar una imagen</a:t>
            </a:r>
            <a:endParaRPr kumimoji="0" lang="en-US" dirty="0"/>
          </a:p>
        </p:txBody>
      </p:sp>
      <p:sp>
        <p:nvSpPr>
          <p:cNvPr id="4" name="3 Marcador de texto"/>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a:t>Haga clic para modificar el estilo de texto del patrón</a:t>
            </a:r>
          </a:p>
        </p:txBody>
      </p:sp>
      <p:sp>
        <p:nvSpPr>
          <p:cNvPr id="5" name="4 Marcador de fecha"/>
          <p:cNvSpPr>
            <a:spLocks noGrp="1"/>
          </p:cNvSpPr>
          <p:nvPr>
            <p:ph type="dt" sz="half" idx="10"/>
          </p:nvPr>
        </p:nvSpPr>
        <p:spPr/>
        <p:txBody>
          <a:bodyPr/>
          <a:lstStyle/>
          <a:p>
            <a:pPr>
              <a:defRPr/>
            </a:pPr>
            <a:endParaRPr lang="es-ES" dirty="0"/>
          </a:p>
        </p:txBody>
      </p:sp>
      <p:sp>
        <p:nvSpPr>
          <p:cNvPr id="6" name="5 Marcador de pie de página"/>
          <p:cNvSpPr>
            <a:spLocks noGrp="1"/>
          </p:cNvSpPr>
          <p:nvPr>
            <p:ph type="ftr" sz="quarter" idx="11"/>
          </p:nvPr>
        </p:nvSpPr>
        <p:spPr/>
        <p:txBody>
          <a:bodyPr/>
          <a:lstStyle/>
          <a:p>
            <a:pPr>
              <a:defRPr/>
            </a:pPr>
            <a:endParaRPr lang="es-ES" dirty="0"/>
          </a:p>
        </p:txBody>
      </p:sp>
      <p:sp>
        <p:nvSpPr>
          <p:cNvPr id="7" name="6 Marcador de número de diapositiva"/>
          <p:cNvSpPr>
            <a:spLocks noGrp="1"/>
          </p:cNvSpPr>
          <p:nvPr>
            <p:ph type="sldNum" sz="quarter" idx="12"/>
          </p:nvPr>
        </p:nvSpPr>
        <p:spPr/>
        <p:txBody>
          <a:bodyPr/>
          <a:lstStyle/>
          <a:p>
            <a:pPr>
              <a:defRPr/>
            </a:pPr>
            <a:fld id="{94328799-5A09-4758-B645-C7DDF18865E3}" type="slidenum">
              <a:rPr lang="es-ES" smtClean="0"/>
              <a:pPr>
                <a:defRPr/>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Rectángulo"/>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Rectángulo"/>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29 Rectángulo"/>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30 Rectángulo"/>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31 Rectángulo"/>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32 Rectángulo redondeado"/>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33 Rectángulo redondeado"/>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34 Rectángulo"/>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Rectángulo"/>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Rectángulo"/>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37 Rectángulo"/>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38 Rectángulo"/>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39 Rectángulo"/>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457200" y="1143000"/>
            <a:ext cx="8229600" cy="1066800"/>
          </a:xfrm>
          <a:prstGeom prst="rect">
            <a:avLst/>
          </a:prstGeom>
        </p:spPr>
        <p:txBody>
          <a:bodyPr vert="horz" anchor="ctr">
            <a:normAutofit/>
          </a:bodyPr>
          <a:lstStyle/>
          <a:p>
            <a:r>
              <a:rPr kumimoji="0" lang="es-ES" dirty="0"/>
              <a:t>Haga clic para modificar el estilo de título del patrón</a:t>
            </a:r>
            <a:endParaRPr kumimoji="0" lang="en-US" dirty="0"/>
          </a:p>
        </p:txBody>
      </p:sp>
      <p:sp>
        <p:nvSpPr>
          <p:cNvPr id="13" name="12 Marcador de texto"/>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4" name="13 Marcador de fecha"/>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a:defRPr/>
            </a:pPr>
            <a:endParaRPr lang="es-ES" dirty="0"/>
          </a:p>
        </p:txBody>
      </p:sp>
      <p:sp>
        <p:nvSpPr>
          <p:cNvPr id="3" name="2 Marcador de pie de página"/>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defRPr/>
            </a:pPr>
            <a:endParaRPr lang="es-ES" dirty="0"/>
          </a:p>
        </p:txBody>
      </p:sp>
      <p:sp>
        <p:nvSpPr>
          <p:cNvPr id="23" name="22 Marcador de número de diapositiva"/>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pPr>
              <a:defRPr/>
            </a:pPr>
            <a:fld id="{5F716A0B-F101-449F-BA20-5549F58C377F}" type="slidenum">
              <a:rPr lang="es-ES" smtClean="0"/>
              <a:pPr>
                <a:defRPr/>
              </a:pPr>
              <a:t>‹Nº›</a:t>
            </a:fld>
            <a:endParaRPr lang="es-ES" dirty="0"/>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Lst>
  <p:txStyles>
    <p:titleStyle>
      <a:lvl1pPr algn="l" rtl="0" eaLnBrk="1" latinLnBrk="0" hangingPunct="1">
        <a:spcBef>
          <a:spcPct val="0"/>
        </a:spcBef>
        <a:buNone/>
        <a:defRPr kumimoji="0" sz="4000" kern="1200">
          <a:solidFill>
            <a:schemeClr val="tx1"/>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tx1"/>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tx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tx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tx1"/>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My%20Documents/Safety%20talk%201.ppt#-1,5,Slide 5" TargetMode="Externa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hyperlink" Target="http://www.powerpoints.org/"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1116013" y="2130425"/>
            <a:ext cx="7054850" cy="1470025"/>
          </a:xfrm>
        </p:spPr>
        <p:txBody>
          <a:bodyPr>
            <a:normAutofit/>
          </a:bodyPr>
          <a:lstStyle/>
          <a:p>
            <a:pPr fontAlgn="auto">
              <a:spcAft>
                <a:spcPts val="0"/>
              </a:spcAft>
              <a:defRPr/>
            </a:pPr>
            <a:r>
              <a:rPr lang="es-ES_tradnl" dirty="0">
                <a:solidFill>
                  <a:schemeClr val="bg1"/>
                </a:solidFill>
              </a:rPr>
              <a:t>Uso seguro de las computadoras e Internet</a:t>
            </a:r>
            <a:endParaRPr lang="es-MX" dirty="0">
              <a:solidFill>
                <a:schemeClr val="bg1"/>
              </a:solidFill>
            </a:endParaRPr>
          </a:p>
        </p:txBody>
      </p:sp>
      <p:sp>
        <p:nvSpPr>
          <p:cNvPr id="4" name="3 CuadroTexto"/>
          <p:cNvSpPr txBox="1"/>
          <p:nvPr/>
        </p:nvSpPr>
        <p:spPr>
          <a:xfrm>
            <a:off x="285720" y="4214818"/>
            <a:ext cx="6286544" cy="461665"/>
          </a:xfrm>
          <a:prstGeom prst="rect">
            <a:avLst/>
          </a:prstGeom>
          <a:noFill/>
        </p:spPr>
        <p:txBody>
          <a:bodyPr wrap="square" rtlCol="0">
            <a:spAutoFit/>
          </a:bodyPr>
          <a:lstStyle/>
          <a:p>
            <a:r>
              <a:rPr lang="es-MX" sz="2400" b="1" dirty="0"/>
              <a:t>ING. JOSÉ CARLOS GARCIA ERAZO </a:t>
            </a:r>
          </a:p>
        </p:txBody>
      </p:sp>
      <p:pic>
        <p:nvPicPr>
          <p:cNvPr id="23554" name="Picture 2" descr="http://www.telasamigas.com/protecao-infancia-dicas-artigos/cinco-consejos-basicos-para-un-uso-seguro-de-la-webcam.jpg"/>
          <p:cNvPicPr>
            <a:picLocks noChangeAspect="1" noChangeArrowheads="1"/>
          </p:cNvPicPr>
          <p:nvPr/>
        </p:nvPicPr>
        <p:blipFill>
          <a:blip r:embed="rId2"/>
          <a:srcRect/>
          <a:stretch>
            <a:fillRect/>
          </a:stretch>
        </p:blipFill>
        <p:spPr bwMode="auto">
          <a:xfrm>
            <a:off x="6143636" y="4357694"/>
            <a:ext cx="2381250" cy="1905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357188" y="500063"/>
            <a:ext cx="7858125" cy="1143000"/>
          </a:xfrm>
          <a:noFill/>
          <a:ln>
            <a:noFill/>
          </a:ln>
        </p:spPr>
        <p:txBody>
          <a:bodyPr vert="horz" wrap="square" lIns="0" tIns="45720" rIns="0" bIns="0" numCol="1" anchor="b" anchorCtr="0" compatLnSpc="1">
            <a:prstTxWarp prst="textNoShape">
              <a:avLst/>
            </a:prstTxWarp>
          </a:bodyPr>
          <a:lstStyle/>
          <a:p>
            <a:r>
              <a:rPr lang="es-MX" dirty="0"/>
              <a:t>Riesgos de Internet</a:t>
            </a:r>
          </a:p>
        </p:txBody>
      </p:sp>
      <p:sp>
        <p:nvSpPr>
          <p:cNvPr id="106499" name="Rectangle 3"/>
          <p:cNvSpPr>
            <a:spLocks noGrp="1" noChangeArrowheads="1"/>
          </p:cNvSpPr>
          <p:nvPr>
            <p:ph idx="1"/>
          </p:nvPr>
        </p:nvSpPr>
        <p:spPr>
          <a:xfrm>
            <a:off x="357188" y="2005013"/>
            <a:ext cx="8353425" cy="3656235"/>
          </a:xfrm>
        </p:spPr>
        <p:txBody>
          <a:bodyPr>
            <a:normAutofit/>
          </a:bodyPr>
          <a:lstStyle/>
          <a:p>
            <a:pPr>
              <a:spcAft>
                <a:spcPts val="1200"/>
              </a:spcAft>
            </a:pPr>
            <a:r>
              <a:rPr lang="es-MX" sz="2400" dirty="0"/>
              <a:t>Cualquier red y computadora puede conectarse a Internet</a:t>
            </a:r>
          </a:p>
          <a:p>
            <a:pPr>
              <a:spcAft>
                <a:spcPts val="1200"/>
              </a:spcAft>
            </a:pPr>
            <a:r>
              <a:rPr lang="es-MX" sz="2400" dirty="0"/>
              <a:t>No hay ningún propietario de Internet</a:t>
            </a:r>
          </a:p>
          <a:p>
            <a:pPr>
              <a:spcAft>
                <a:spcPts val="1200"/>
              </a:spcAft>
            </a:pPr>
            <a:r>
              <a:rPr lang="es-MX" sz="2400" dirty="0"/>
              <a:t>No hay ninguna autoridad central</a:t>
            </a:r>
          </a:p>
          <a:p>
            <a:pPr>
              <a:spcAft>
                <a:spcPts val="1200"/>
              </a:spcAft>
            </a:pPr>
            <a:r>
              <a:rPr lang="es-MX" sz="2400" dirty="0"/>
              <a:t>Atractivo desde el punto de vista comercial</a:t>
            </a:r>
          </a:p>
          <a:p>
            <a:pPr>
              <a:spcAft>
                <a:spcPts val="1200"/>
              </a:spcAft>
            </a:pPr>
            <a:r>
              <a:rPr lang="es-MX" sz="2400" dirty="0"/>
              <a:t>Abierto a todo tipo de situaciones, incluyendo las no deseadas e inseguras.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357188" y="500063"/>
            <a:ext cx="7858125" cy="1143000"/>
          </a:xfrm>
          <a:noFill/>
          <a:ln>
            <a:noFill/>
          </a:ln>
        </p:spPr>
        <p:txBody>
          <a:bodyPr vert="horz" wrap="square" lIns="0" tIns="45720" rIns="0" bIns="0" numCol="1" anchor="b" anchorCtr="0" compatLnSpc="1">
            <a:prstTxWarp prst="textNoShape">
              <a:avLst/>
            </a:prstTxWarp>
          </a:bodyPr>
          <a:lstStyle/>
          <a:p>
            <a:r>
              <a:rPr lang="es-MX" dirty="0"/>
              <a:t>Riesgos de Internet</a:t>
            </a:r>
          </a:p>
        </p:txBody>
      </p:sp>
      <p:sp>
        <p:nvSpPr>
          <p:cNvPr id="111619" name="Rectangle 3"/>
          <p:cNvSpPr>
            <a:spLocks noGrp="1" noChangeArrowheads="1"/>
          </p:cNvSpPr>
          <p:nvPr>
            <p:ph idx="1"/>
          </p:nvPr>
        </p:nvSpPr>
        <p:spPr>
          <a:xfrm>
            <a:off x="395288" y="1957388"/>
            <a:ext cx="8353425" cy="4329112"/>
          </a:xfrm>
        </p:spPr>
        <p:txBody>
          <a:bodyPr>
            <a:normAutofit fontScale="85000" lnSpcReduction="10000"/>
          </a:bodyPr>
          <a:lstStyle/>
          <a:p>
            <a:pPr algn="just"/>
            <a:r>
              <a:rPr lang="es-MX" sz="2400" b="1" dirty="0"/>
              <a:t>Riesgos:</a:t>
            </a:r>
          </a:p>
          <a:p>
            <a:pPr lvl="1" algn="just"/>
            <a:endParaRPr lang="es-MX" sz="2400" dirty="0"/>
          </a:p>
          <a:p>
            <a:pPr lvl="1" algn="just"/>
            <a:r>
              <a:rPr lang="es-MX" sz="2400" dirty="0"/>
              <a:t>Comunicación interpersonal</a:t>
            </a:r>
          </a:p>
          <a:p>
            <a:pPr lvl="2" algn="just"/>
            <a:r>
              <a:rPr lang="es-MX" dirty="0"/>
              <a:t>Mensajes personales ofensivos, pérdida de intimidad y acciones ilegales.</a:t>
            </a:r>
          </a:p>
          <a:p>
            <a:pPr lvl="1" algn="just"/>
            <a:endParaRPr lang="es-MX" sz="2400" dirty="0"/>
          </a:p>
          <a:p>
            <a:pPr lvl="1" algn="just"/>
            <a:r>
              <a:rPr lang="es-MX" sz="2400" dirty="0"/>
              <a:t>Repercusión económica</a:t>
            </a:r>
          </a:p>
          <a:p>
            <a:pPr lvl="2" algn="just"/>
            <a:r>
              <a:rPr lang="es-MX" dirty="0"/>
              <a:t>Estafas, compras y negocios ilegales.</a:t>
            </a:r>
          </a:p>
          <a:p>
            <a:pPr lvl="1" algn="just"/>
            <a:endParaRPr lang="es-MX" sz="2400" dirty="0"/>
          </a:p>
          <a:p>
            <a:pPr lvl="1" algn="just"/>
            <a:r>
              <a:rPr lang="es-MX" sz="2400" dirty="0"/>
              <a:t>Funcionamiento de la red Internet</a:t>
            </a:r>
          </a:p>
          <a:p>
            <a:pPr lvl="2" algn="just"/>
            <a:r>
              <a:rPr lang="es-MX" dirty="0"/>
              <a:t>Imposibilidad de conexión a una web o servicio, virus informático, gusanos y espionaje.</a:t>
            </a:r>
          </a:p>
          <a:p>
            <a:pPr lvl="2" algn="just"/>
            <a:r>
              <a:rPr lang="es-MX" dirty="0"/>
              <a:t>Protección de comunicaciones (sistemas de encriptación) y protección de datos (cortafuegos, antivirus y autentificación).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a:t>Uso correcto de la información</a:t>
            </a:r>
            <a:endParaRPr lang="es-MX" dirty="0"/>
          </a:p>
        </p:txBody>
      </p:sp>
      <p:pic>
        <p:nvPicPr>
          <p:cNvPr id="40962" name="Picture 2" descr="http://www.cronista.com/export/sites/diarioelcronista/img/2012/09/25/cc250912d005f21.jpg_53082678.jpg"/>
          <p:cNvPicPr>
            <a:picLocks noChangeAspect="1" noChangeArrowheads="1"/>
          </p:cNvPicPr>
          <p:nvPr/>
        </p:nvPicPr>
        <p:blipFill>
          <a:blip r:embed="rId2"/>
          <a:srcRect/>
          <a:stretch>
            <a:fillRect/>
          </a:stretch>
        </p:blipFill>
        <p:spPr bwMode="auto">
          <a:xfrm>
            <a:off x="857224" y="2214554"/>
            <a:ext cx="7391542" cy="4214842"/>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p:txBody>
          <a:bodyPr/>
          <a:lstStyle/>
          <a:p>
            <a:r>
              <a:rPr lang="es-ES_tradnl" dirty="0"/>
              <a:t>Uso correcto de la información</a:t>
            </a:r>
            <a:endParaRPr lang="es-MX" dirty="0"/>
          </a:p>
        </p:txBody>
      </p:sp>
      <p:sp>
        <p:nvSpPr>
          <p:cNvPr id="3" name="2 Marcador de contenido"/>
          <p:cNvSpPr>
            <a:spLocks noGrp="1"/>
          </p:cNvSpPr>
          <p:nvPr>
            <p:ph idx="1"/>
          </p:nvPr>
        </p:nvSpPr>
        <p:spPr/>
        <p:txBody>
          <a:bodyPr/>
          <a:lstStyle/>
          <a:p>
            <a:pPr algn="just"/>
            <a:r>
              <a:rPr lang="es-MX" sz="2000" dirty="0"/>
              <a:t>A medida que se hace más fácil contribuir con información para Internet, el sentimiento de anonimato puede provocar que algunas personas hagan cosas en línea que no harían en la vida real, o hacer caso omiso de cuestiones relacionadas con los derechos de autor o la privacidad.</a:t>
            </a:r>
          </a:p>
          <a:p>
            <a:pPr algn="just"/>
            <a:endParaRPr lang="es-MX" sz="2000" dirty="0"/>
          </a:p>
          <a:p>
            <a:pPr algn="just"/>
            <a:r>
              <a:rPr lang="es-MX" sz="2000" dirty="0"/>
              <a:t>Sin embargo, esto no absuelve a las personas de la responsabilidad por su comportamiento en línea ya sea que se trate de crear o modificar información, o de comunicarse con otros en un sitio Web, Weblog, wiki o sala de chat. Protéjase y practique el mismo respeto y sentido común en línea como lo haría en la vida real.</a:t>
            </a:r>
          </a:p>
          <a:p>
            <a:pPr algn="just"/>
            <a:endParaRPr lang="es-MX" sz="2000" dirty="0"/>
          </a:p>
        </p:txBody>
      </p:sp>
    </p:spTree>
    <p:extLst>
      <p:ext uri="{BB962C8B-B14F-4D97-AF65-F5344CB8AC3E}">
        <p14:creationId xmlns:p14="http://schemas.microsoft.com/office/powerpoint/2010/main" val="4244864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a:t>Uso correcto de la información</a:t>
            </a:r>
            <a:endParaRPr lang="es-MX" dirty="0"/>
          </a:p>
        </p:txBody>
      </p:sp>
      <p:sp>
        <p:nvSpPr>
          <p:cNvPr id="3" name="2 Marcador de contenido"/>
          <p:cNvSpPr>
            <a:spLocks noGrp="1"/>
          </p:cNvSpPr>
          <p:nvPr>
            <p:ph idx="1"/>
          </p:nvPr>
        </p:nvSpPr>
        <p:spPr/>
        <p:txBody>
          <a:bodyPr/>
          <a:lstStyle/>
          <a:p>
            <a:pPr algn="just"/>
            <a:r>
              <a:rPr lang="es-MX" sz="2000" dirty="0"/>
              <a:t>La copia de texto y usarlo sin citar la fuente es un delito llamado </a:t>
            </a:r>
            <a:r>
              <a:rPr lang="es-MX" sz="2000" b="1" dirty="0"/>
              <a:t>plagio</a:t>
            </a:r>
            <a:r>
              <a:rPr lang="es-MX" sz="2000" dirty="0"/>
              <a:t>.</a:t>
            </a:r>
          </a:p>
          <a:p>
            <a:pPr algn="just"/>
            <a:endParaRPr lang="es-MX" sz="2000" dirty="0"/>
          </a:p>
          <a:p>
            <a:pPr algn="just"/>
            <a:r>
              <a:rPr lang="es-MX" sz="2000" dirty="0"/>
              <a:t>Por el simple supuesto de estar en la red, se considera ya </a:t>
            </a:r>
            <a:r>
              <a:rPr lang="es-MX" sz="2000" b="1" dirty="0"/>
              <a:t>protegida</a:t>
            </a:r>
            <a:r>
              <a:rPr lang="es-MX" sz="2000" dirty="0"/>
              <a:t> por los derechos de autor, se debe contar con el </a:t>
            </a:r>
            <a:r>
              <a:rPr lang="es-MX" sz="2000" b="1" dirty="0"/>
              <a:t>consentimiento</a:t>
            </a:r>
            <a:r>
              <a:rPr lang="es-MX" sz="2000" dirty="0"/>
              <a:t> del autor.</a:t>
            </a:r>
          </a:p>
          <a:p>
            <a:pPr algn="just"/>
            <a:endParaRPr lang="es-ES_tradnl" sz="2000" b="1" dirty="0"/>
          </a:p>
          <a:p>
            <a:pPr algn="just"/>
            <a:r>
              <a:rPr lang="es-ES_tradnl" sz="2000" b="1" dirty="0"/>
              <a:t>Derechos de Autor: </a:t>
            </a:r>
            <a:r>
              <a:rPr lang="es-MX" sz="2000" dirty="0"/>
              <a:t>facultad exclusiva que tiene el creador intelectual para explotar las obras de su autoría </a:t>
            </a:r>
          </a:p>
          <a:p>
            <a:pPr algn="just"/>
            <a:endParaRPr lang="es-MX" sz="2000" dirty="0"/>
          </a:p>
          <a:p>
            <a:pPr algn="just"/>
            <a:r>
              <a:rPr lang="es-MX" sz="2000" b="1" dirty="0"/>
              <a:t>La Doctrina de Uso Legítimo o Uso razonable </a:t>
            </a:r>
            <a:r>
              <a:rPr lang="es-MX" sz="2000" dirty="0"/>
              <a:t>permite un uso limitado de material protegido sin el permiso del autor de la obra, por ejemplo para uso académico o informativo.</a:t>
            </a:r>
          </a:p>
          <a:p>
            <a:pPr algn="just"/>
            <a:endParaRPr lang="es-MX" sz="2000" dirty="0"/>
          </a:p>
        </p:txBody>
      </p:sp>
    </p:spTree>
    <p:extLst>
      <p:ext uri="{BB962C8B-B14F-4D97-AF65-F5344CB8AC3E}">
        <p14:creationId xmlns:p14="http://schemas.microsoft.com/office/powerpoint/2010/main" val="4244864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a:t>Plagio, Derechos de autor</a:t>
            </a:r>
            <a:endParaRPr lang="es-MX" dirty="0"/>
          </a:p>
        </p:txBody>
      </p:sp>
      <p:pic>
        <p:nvPicPr>
          <p:cNvPr id="43010" name="Picture 2" descr="http://biblioteca.ua.es/es/propiedad-intelectual/imagenes/plagiar.jpg"/>
          <p:cNvPicPr>
            <a:picLocks noChangeAspect="1" noChangeArrowheads="1"/>
          </p:cNvPicPr>
          <p:nvPr/>
        </p:nvPicPr>
        <p:blipFill>
          <a:blip r:embed="rId2"/>
          <a:srcRect/>
          <a:stretch>
            <a:fillRect/>
          </a:stretch>
        </p:blipFill>
        <p:spPr bwMode="auto">
          <a:xfrm>
            <a:off x="500034" y="2428868"/>
            <a:ext cx="4929222" cy="3696918"/>
          </a:xfrm>
          <a:prstGeom prst="rect">
            <a:avLst/>
          </a:prstGeom>
          <a:noFill/>
        </p:spPr>
      </p:pic>
      <p:pic>
        <p:nvPicPr>
          <p:cNvPr id="43012" name="Picture 4" descr="http://3.bp.blogspot.com/-kK8biXCq4Jo/T-iT3P4AfCI/AAAAAAABEb0/lpRv6svWy0w/s1600/libro_candado_open.png"/>
          <p:cNvPicPr>
            <a:picLocks noChangeAspect="1" noChangeArrowheads="1"/>
          </p:cNvPicPr>
          <p:nvPr/>
        </p:nvPicPr>
        <p:blipFill>
          <a:blip r:embed="rId3"/>
          <a:srcRect l="14732" r="23660"/>
          <a:stretch>
            <a:fillRect/>
          </a:stretch>
        </p:blipFill>
        <p:spPr bwMode="auto">
          <a:xfrm>
            <a:off x="5357818" y="2285992"/>
            <a:ext cx="3286148" cy="3771901"/>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a:t>Uso correcto de la información</a:t>
            </a:r>
            <a:endParaRPr lang="es-MX" dirty="0"/>
          </a:p>
        </p:txBody>
      </p:sp>
      <p:sp>
        <p:nvSpPr>
          <p:cNvPr id="3" name="2 Marcador de contenido"/>
          <p:cNvSpPr>
            <a:spLocks noGrp="1"/>
          </p:cNvSpPr>
          <p:nvPr>
            <p:ph idx="1"/>
          </p:nvPr>
        </p:nvSpPr>
        <p:spPr/>
        <p:txBody>
          <a:bodyPr>
            <a:normAutofit/>
          </a:bodyPr>
          <a:lstStyle/>
          <a:p>
            <a:pPr algn="just"/>
            <a:r>
              <a:rPr lang="es-ES_tradnl" sz="2200" b="1" dirty="0"/>
              <a:t>Datos Reales: </a:t>
            </a:r>
            <a:r>
              <a:rPr lang="es-ES_tradnl" sz="2200" dirty="0"/>
              <a:t>No se recomienda publicar información personal en sitios de Internet, por ejemplo: publicar la dirección del propietario de un Blog o su número telefónico</a:t>
            </a:r>
          </a:p>
          <a:p>
            <a:pPr algn="just"/>
            <a:endParaRPr lang="es-ES_tradnl" sz="2200" dirty="0"/>
          </a:p>
          <a:p>
            <a:pPr algn="just"/>
            <a:r>
              <a:rPr lang="es-ES_tradnl" sz="2200" b="1" dirty="0"/>
              <a:t>Rumores: </a:t>
            </a:r>
            <a:r>
              <a:rPr lang="es-ES_tradnl" sz="2200" dirty="0"/>
              <a:t>aunque no se consideran delitos no se recomienda divulgar chismes y rumores en línea ya que pueden ocasionar problemas personales o a terceros.</a:t>
            </a:r>
          </a:p>
          <a:p>
            <a:pPr algn="just"/>
            <a:endParaRPr lang="es-ES_tradnl" sz="2200" dirty="0"/>
          </a:p>
          <a:p>
            <a:pPr algn="just"/>
            <a:r>
              <a:rPr lang="es-ES_tradnl" sz="2200" b="1" dirty="0"/>
              <a:t>Fraude por Internet:  </a:t>
            </a:r>
            <a:r>
              <a:rPr lang="es-ES_tradnl" sz="2200" dirty="0"/>
              <a:t>cometer fraude está penado por la ley.</a:t>
            </a:r>
            <a:endParaRPr lang="es-MX" sz="2200" dirty="0"/>
          </a:p>
        </p:txBody>
      </p:sp>
    </p:spTree>
    <p:extLst>
      <p:ext uri="{BB962C8B-B14F-4D97-AF65-F5344CB8AC3E}">
        <p14:creationId xmlns:p14="http://schemas.microsoft.com/office/powerpoint/2010/main" val="42448646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52536" y="1052736"/>
            <a:ext cx="7703840" cy="1143000"/>
          </a:xfrm>
          <a:noFill/>
          <a:ln>
            <a:noFill/>
          </a:ln>
        </p:spPr>
        <p:txBody>
          <a:bodyPr vert="horz" wrap="square" lIns="0" tIns="45720" rIns="0" bIns="0" numCol="1" anchor="b" anchorCtr="0" compatLnSpc="1">
            <a:prstTxWarp prst="textNoShape">
              <a:avLst/>
            </a:prstTxWarp>
            <a:normAutofit fontScale="90000"/>
          </a:bodyPr>
          <a:lstStyle/>
          <a:p>
            <a:pPr>
              <a:defRPr/>
            </a:pPr>
            <a:r>
              <a:rPr lang="es-MX" sz="4000" dirty="0"/>
              <a:t>Aspectos a tomar en cuenta para la seguridad en diferentes aspectos </a:t>
            </a:r>
          </a:p>
        </p:txBody>
      </p:sp>
      <p:sp>
        <p:nvSpPr>
          <p:cNvPr id="112643" name="Rectangle 3"/>
          <p:cNvSpPr>
            <a:spLocks noGrp="1" noChangeArrowheads="1"/>
          </p:cNvSpPr>
          <p:nvPr>
            <p:ph idx="1"/>
          </p:nvPr>
        </p:nvSpPr>
        <p:spPr>
          <a:xfrm>
            <a:off x="395288" y="2635300"/>
            <a:ext cx="8353425" cy="3241972"/>
          </a:xfrm>
        </p:spPr>
        <p:txBody>
          <a:bodyPr>
            <a:noAutofit/>
          </a:bodyPr>
          <a:lstStyle/>
          <a:p>
            <a:pPr algn="just"/>
            <a:r>
              <a:rPr lang="es-MX" sz="2200" dirty="0"/>
              <a:t>Protección del equipo:</a:t>
            </a:r>
          </a:p>
          <a:p>
            <a:pPr lvl="1" algn="just">
              <a:buNone/>
            </a:pPr>
            <a:endParaRPr lang="es-MX" sz="2200" dirty="0"/>
          </a:p>
          <a:p>
            <a:pPr lvl="1" algn="just"/>
            <a:r>
              <a:rPr lang="es-MX" sz="2200" dirty="0"/>
              <a:t>Un estabilizador de tensión o supresor de picos protege contra las variaciones de voltaje de la alimentación eléctrica.</a:t>
            </a:r>
          </a:p>
          <a:p>
            <a:pPr lvl="1" algn="just"/>
            <a:endParaRPr lang="es-MX" sz="2200" dirty="0"/>
          </a:p>
          <a:p>
            <a:pPr lvl="1" algn="just"/>
            <a:r>
              <a:rPr lang="es-MX" sz="2200" dirty="0"/>
              <a:t>Un sistema de alimentación ininterrumpida  (UPS por sus siglas en inglés) evita interrupciones en el suministro eléctrico. </a:t>
            </a:r>
          </a:p>
          <a:p>
            <a:pPr lvl="1" algn="just"/>
            <a:endParaRPr lang="es-MX" sz="2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252536" y="1052736"/>
            <a:ext cx="7703840" cy="1143000"/>
          </a:xfrm>
          <a:noFill/>
          <a:ln>
            <a:noFill/>
          </a:ln>
        </p:spPr>
        <p:txBody>
          <a:bodyPr vert="horz" wrap="square" lIns="0" tIns="45720" rIns="0" bIns="0" numCol="1" anchor="b" anchorCtr="0" compatLnSpc="1">
            <a:prstTxWarp prst="textNoShape">
              <a:avLst/>
            </a:prstTxWarp>
            <a:normAutofit fontScale="90000"/>
          </a:bodyPr>
          <a:lstStyle/>
          <a:p>
            <a:pPr>
              <a:defRPr/>
            </a:pPr>
            <a:r>
              <a:rPr lang="es-MX" sz="4000" dirty="0"/>
              <a:t>Aspectos a tomar en cuenta para la seguridad en diferentes aspectos </a:t>
            </a:r>
          </a:p>
        </p:txBody>
      </p:sp>
      <p:sp>
        <p:nvSpPr>
          <p:cNvPr id="113667" name="Rectangle 3"/>
          <p:cNvSpPr>
            <a:spLocks noGrp="1" noChangeArrowheads="1"/>
          </p:cNvSpPr>
          <p:nvPr>
            <p:ph idx="1"/>
          </p:nvPr>
        </p:nvSpPr>
        <p:spPr>
          <a:xfrm>
            <a:off x="395288" y="2636912"/>
            <a:ext cx="8353425" cy="2161852"/>
          </a:xfrm>
        </p:spPr>
        <p:txBody>
          <a:bodyPr>
            <a:normAutofit lnSpcReduction="10000"/>
          </a:bodyPr>
          <a:lstStyle/>
          <a:p>
            <a:pPr algn="just"/>
            <a:r>
              <a:rPr lang="es-MX" dirty="0"/>
              <a:t>Seguridad con contraseñas:</a:t>
            </a:r>
          </a:p>
          <a:p>
            <a:pPr lvl="1" algn="just"/>
            <a:endParaRPr lang="es-MX" dirty="0"/>
          </a:p>
          <a:p>
            <a:pPr lvl="1" algn="just"/>
            <a:r>
              <a:rPr lang="es-MX" dirty="0"/>
              <a:t>Cambiar con frecuencia las contraseñas.</a:t>
            </a:r>
          </a:p>
          <a:p>
            <a:pPr lvl="1" algn="just"/>
            <a:r>
              <a:rPr lang="es-MX" dirty="0"/>
              <a:t>Crear contraseñas que contengan letras y números, no palabras comunes.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252536" y="1052736"/>
            <a:ext cx="7703840" cy="1143000"/>
          </a:xfrm>
          <a:noFill/>
          <a:ln>
            <a:noFill/>
          </a:ln>
        </p:spPr>
        <p:txBody>
          <a:bodyPr vert="horz" wrap="square" lIns="0" tIns="45720" rIns="0" bIns="0" numCol="1" anchor="b" anchorCtr="0" compatLnSpc="1">
            <a:prstTxWarp prst="textNoShape">
              <a:avLst/>
            </a:prstTxWarp>
            <a:normAutofit fontScale="90000"/>
          </a:bodyPr>
          <a:lstStyle/>
          <a:p>
            <a:pPr>
              <a:defRPr/>
            </a:pPr>
            <a:r>
              <a:rPr lang="es-MX" sz="4000" dirty="0"/>
              <a:t>Aspectos a tomar en cuenta para la seguridad en diferentes aspectos </a:t>
            </a:r>
          </a:p>
        </p:txBody>
      </p:sp>
      <p:sp>
        <p:nvSpPr>
          <p:cNvPr id="114691" name="Rectangle 3"/>
          <p:cNvSpPr>
            <a:spLocks noGrp="1" noChangeArrowheads="1"/>
          </p:cNvSpPr>
          <p:nvPr>
            <p:ph idx="1"/>
          </p:nvPr>
        </p:nvSpPr>
        <p:spPr>
          <a:xfrm>
            <a:off x="395288" y="2563292"/>
            <a:ext cx="8353425" cy="3097956"/>
          </a:xfrm>
        </p:spPr>
        <p:txBody>
          <a:bodyPr/>
          <a:lstStyle/>
          <a:p>
            <a:pPr algn="just"/>
            <a:r>
              <a:rPr lang="es-MX" dirty="0"/>
              <a:t>No es recomendable:</a:t>
            </a:r>
          </a:p>
          <a:p>
            <a:pPr lvl="1" algn="just"/>
            <a:r>
              <a:rPr lang="es-MX" dirty="0"/>
              <a:t>Usar una misma contraseña para acceder al PC, a la red y a las diferentes cuentas en Internet.</a:t>
            </a:r>
          </a:p>
          <a:p>
            <a:pPr lvl="1" algn="just"/>
            <a:r>
              <a:rPr lang="es-MX" dirty="0"/>
              <a:t>Almacenar las distintas contraseñas en un documento protegido por su propia contraseña.</a:t>
            </a:r>
          </a:p>
          <a:p>
            <a:pPr lvl="1" algn="just"/>
            <a:r>
              <a:rPr lang="es-MX" dirty="0"/>
              <a:t>Seleccionar contraseñas que sean fáciles de recordar, como el nombre de una mascota.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457200" y="274638"/>
            <a:ext cx="8229600" cy="1143000"/>
          </a:xfrm>
          <a:noFill/>
          <a:ln>
            <a:noFill/>
          </a:ln>
        </p:spPr>
        <p:txBody>
          <a:bodyPr vert="horz" wrap="square" lIns="0" tIns="45720" rIns="0" bIns="0" numCol="1" anchor="b" anchorCtr="0" compatLnSpc="1">
            <a:prstTxWarp prst="textNoShape">
              <a:avLst/>
            </a:prstTxWarp>
          </a:bodyPr>
          <a:lstStyle/>
          <a:p>
            <a:r>
              <a:rPr lang="es-ES_tradnl" sz="4000" dirty="0"/>
              <a:t>Uso seguro de computadoras</a:t>
            </a:r>
            <a:endParaRPr lang="es-MX" sz="4000" dirty="0"/>
          </a:p>
        </p:txBody>
      </p:sp>
      <p:sp>
        <p:nvSpPr>
          <p:cNvPr id="101379" name="Rectangle 3"/>
          <p:cNvSpPr>
            <a:spLocks noGrp="1" noChangeArrowheads="1"/>
          </p:cNvSpPr>
          <p:nvPr>
            <p:ph idx="1"/>
          </p:nvPr>
        </p:nvSpPr>
        <p:spPr>
          <a:xfrm>
            <a:off x="395288" y="1600200"/>
            <a:ext cx="8353425" cy="4852988"/>
          </a:xfrm>
        </p:spPr>
        <p:txBody>
          <a:bodyPr>
            <a:normAutofit/>
          </a:bodyPr>
          <a:lstStyle/>
          <a:p>
            <a:pPr algn="just">
              <a:buNone/>
            </a:pPr>
            <a:r>
              <a:rPr lang="es-MX" sz="1900" b="1" dirty="0"/>
              <a:t>Problemas de Salud relacionados con el uso de las computadoras.</a:t>
            </a:r>
          </a:p>
          <a:p>
            <a:pPr algn="just">
              <a:buNone/>
            </a:pPr>
            <a:endParaRPr lang="es-MX" sz="1900" dirty="0"/>
          </a:p>
          <a:p>
            <a:pPr algn="just">
              <a:buNone/>
            </a:pPr>
            <a:r>
              <a:rPr lang="es-MX" sz="1900" dirty="0"/>
              <a:t>Algunas lesiones se vuelven comunes cuando los usuarios empiezan a trabajar en sus computadoras por largos periodos de tiempo</a:t>
            </a:r>
          </a:p>
          <a:p>
            <a:pPr algn="just"/>
            <a:endParaRPr lang="es-MX" sz="1900" dirty="0"/>
          </a:p>
          <a:p>
            <a:pPr algn="just"/>
            <a:r>
              <a:rPr lang="es-MX" sz="1900" dirty="0"/>
              <a:t>En la muñeca, todos los nervios y vasos capilares transitan a través de un estrecho pasaje entre los huesos de la muñeca llamado túnel carpiano. Cuando esta área es sometida a estrés continuo, se puede inflamar y doler, lo que se conoce como </a:t>
            </a:r>
            <a:r>
              <a:rPr lang="es-MX" sz="1900" b="1" dirty="0"/>
              <a:t>Síndrome del Túnel Carpiano</a:t>
            </a:r>
            <a:r>
              <a:rPr lang="es-MX" sz="1900" dirty="0"/>
              <a:t>.</a:t>
            </a:r>
          </a:p>
        </p:txBody>
      </p:sp>
      <p:pic>
        <p:nvPicPr>
          <p:cNvPr id="3074" name="Picture 2" descr="http://t3.gstatic.com/images?q=tbn:ANd9GcQY9V8Eeo-OL52e5jN9YdJNA4eCDxjWy8kumuFn_Mdeg53ncWslCw"/>
          <p:cNvPicPr>
            <a:picLocks noChangeAspect="1" noChangeArrowheads="1"/>
          </p:cNvPicPr>
          <p:nvPr/>
        </p:nvPicPr>
        <p:blipFill>
          <a:blip r:embed="rId2" cstate="print"/>
          <a:srcRect/>
          <a:stretch>
            <a:fillRect/>
          </a:stretch>
        </p:blipFill>
        <p:spPr bwMode="auto">
          <a:xfrm>
            <a:off x="1547664" y="4826843"/>
            <a:ext cx="2628900" cy="1733551"/>
          </a:xfrm>
          <a:prstGeom prst="rect">
            <a:avLst/>
          </a:prstGeom>
          <a:noFill/>
        </p:spPr>
      </p:pic>
      <p:sp>
        <p:nvSpPr>
          <p:cNvPr id="3076" name="AutoShape 4" descr="data:image/jpg;base64,/9j/4AAQSkZJRgABAQAAAQABAAD/2wBDAAkGBwgHBgkIBwgKCgkLDRYPDQwMDRsUFRAWIB0iIiAdHx8kKDQsJCYxJx8fLT0tMTU3Ojo6Iys/RD84QzQ5Ojf/2wBDAQoKCg0MDRoPDxo3JR8lNzc3Nzc3Nzc3Nzc3Nzc3Nzc3Nzc3Nzc3Nzc3Nzc3Nzc3Nzc3Nzc3Nzc3Nzc3Nzc3Nzf/wAARCACQALQDASIAAhEBAxEB/8QAHAAAAgIDAQEAAAAAAAAAAAAAAAYEBQEDBwII/8QAPRAAAgEDAgMGAwUGBgIDAAAAAQIDAAQRBSESMUEGEyJRYYEycZEHFCOhwRUzQlKx0RZDYnKS8ESCU8Lx/8QAGQEAAwEBAQAAAAAAAAAAAAAAAAMEAgEF/8QAJxEAAwACAQQCAgEFAAAAAAAAAAECAxESBCExQRMiUWEyI3GBkbH/2gAMAwEAAhEDEQA/AO40UVgnFAGaM1reVUGWIAqNcXYjFZdJGlLZMzXlnUczVYl/xNjNebmZuEkGsvIjaxMszMnnWwEEZFKc186E7mrbQNQF3btGW/FhOCPMHkf6j2onIm9HcmFytlvRRRTBIUVgmsBhQB6ooooAKKKw3KgAyB1qObuE54GDYJGxzuKS+0Hae8ttdk0qWLuhgNHJnZ1PIj+n1rfpEzLqEiYcLcJ3uGH8Y2bHzBU/Wl/J3cjnhpSq9MZbDU47u5lh4SroMgHqKzLrFhFPJBJcoksfxK2c/CrbeezD8/I1EEJ79Z0YLInLGDkeRr2y2ssjm+soiW3aVUDA7Y36jbb9aIrt3OXj13k2Lruntw8F1E3E/BniwM5I99wanWlzDeW6XFtIskTjKsvUVGh0zTQg7q0t+Etx+FB8Wc5/OpcEMcCCOFFRByVRgedMFGyiiigAqNdTiFCSa9XU6wRlmOKVtU1QScSo9Lu+KG4sbtm3VNUK2sz8XwgNv8xWnSNQ+/QBJSO9CBhy8S+fzHI+3nVRJIZba4BOSELD23/SoOmaoZNTms7Z4Ukt5M2y4AXhIBKZA3z69agvJXNP0eh8amdDgBwMDUwDjU5FQIb3vYRNDHnhPDJGfiRhzB9f/wBqRb30Em3GFbqrbEU+WhLTIV7aPu3CcehqBpl0dN1iKRsiN8RyE7YDcj7HFMbkMNhxfKq6/gWVGR4cqRvv/wBxXPFbQxPlPFjUDXiWVYlLu2FHWqfStVUxLb3Ak7+NcDb95jy9aWe0Xae5nvl0rQk+96rKDwqh8EA5Ek9P9309bJpUto82pcviW2t9qotPnS3UNNdSHhitk3Yn19fTp1q+0tLowLLf4EzDJQb8PofWqXsj2Si0Xivb2T73qsv7y4YbIP5UHQfmaZwMV04ZooooAKKKKAFTt5o8V7ZQ6jgrNYvx8QG7RkjiH6+3rVNqeqzRQQXNgsZMKtlXyCQccmHI7eVPWp2/3vT7m2xnvYmT6ikjTyl7o6nu0LheCRH5cQ5g1Nl7UmizBq8bmvRSSdszFcvGyFHRiGB5g1Zp22tI7biaQs2MgdfalnWdHkiPFJbymIDZwONoh0B/mX8x0zyqqisLlvDBGZgw8LRIHBHLyyPypT/KKISf1td0dT7J9p01ZCwKq4+KPi5+tNkUqyDKn5g9K5F2U7HvcWV1HbXUlhq1rNxgk5SaNhleIdNwwyOXkas4rztrpD9xcaZLdcOwmhXvA3uu/wBRTpqpW9bQjJji6enpnTs0VR6Bca1daeJtTgjtpWY8MbfEF23Pkc5/KinKv0SOdPWyo7capJYcMbghHHgbofMfOkKDWmknwcsScYFdc7RaPBrelTWdwOHiGY3HONxyI/7yrgyxTWF5LbzoUnicpIp6MDvSM6Zb0jTOg6b+JJhhs64Iqjezc3RubbvDfiESxxrsZVTwyoP9XwsPUetbtIu8PG4OwIBNee00XdzRzCSUd1dMPw24eDvEDLk7HBYdP67GWP5z/opzr6MY7K8VI7bUYriKKO7/AM8Ie7kcn4JAfhJzs2fMbcqlPrOkS3D2+qMI512Zua+xFLekXEMUjWF2iQ6Tq4YwiOTi7hwRkDbYg+ID5jpXu60S0kkVLoSQOG+73Dwt+7kAyrgHPhZfEB6MOeKZlh4U6nx+COMqf8hgtniLNLpuov8Ac4jmWV94lHlk9fQVMurt5NPuXhtntyhAikmODKCOYXPz5/SuaiJtAvbaHVlvL21hkYyQrGQocNhTkbHYg8TYxn3ps/aq3Hcyaglo97K/Fb26vxR2ig7En+HfrjLHAHRadjaa2jltsrdU7SXV7PDo2k/g3U6kXFzMc8CqMudunkBzrfo0yaAeHRiHZz+PcXJUd+w55J+fIYxVCkEb9oVeFuOYoVdghCjJ6KdztjnjzwRjPT9L0y1s4VKxhpSuGkfdj6eg9BgelMuvSMwtLbRu03tPZ3Cql5LBbTY3BmUqfkc/1qw/bGmkgDUrMk7ACdP71FltLeZMSRRkeq1GjspLNs2cpVf5HHEv0PL2oV68mXi34LR9Wso7mS3kuokliGXVjjhBxgn/AJCsjVLJmRReQEvsuHG+4H9SKrZIdPuWY6pYw95IOFpCvErfDtnmPgT/AIipo0bTeNXWyhDJw8JC8sYA/JV+lMTT8CXLXk2/tSy7ySP75bccbcLr3oypzgA+ua8JrOnuiuL2AI7FVYuAGI6DPPmPrWJNF06Vi0tlCxL8ZyufFxcWfrvXj/D+l8UTGxiJhBCE5JGRg9efrXThOhmjuELRSJIoJUlTkAjYikjVrdtG7UgxyiKz1LLg8HEElHxAeWef1p1tLSGzjMdtEsaFixVRgZ/7+QAqo7ZWKXukF3iMht5Fm4QSDgbNjH+kml5JTkdgvja/ZBmhR4mDXsmCNyDGP0pfvtWt9GZuO6M0QGSGA29xUOfQYG1iAq9zbabNEc8E3GBKDyB5jbpyr3aaNp+l6zJ3/fzwSAdy0wJIPVdx16ddjUjPSnUkrs9qc1/q37Z0+27u0iBiuFPxSqeeB1K7H8q6RGVdQykMpGQR1Fc/Fm9nqSNZM1rZu3jQjBX+XG+wO/8Ax9acNCcLA9uXLCFsITzKHdf1HtT8NeiLqZT+6LPAorNFUEhg1y77WtBEUsGuW0ezERXOPP8Agb/6/SupVF1Kyg1CyntLpOOCZCjr5g/rWbnktDMVuK5I4hYSkW3BxAMWUBR51edtmQabeeBQytbAcO5485JA8wuDnyFQdO037tr37Ml8RtJ27xiMFsfCfcEH3qD2t1ASzBovxHW6eUMm44R4QpPmAoOOu9efrul+/wDh6mSk5b9aN+i2lpewzWs2Y5p+H7vP3m0U4ww38sg775BJ6Gr2y1J723lN0Cl5aRmO6UDBeEH4sfzxMCw+TjpSzpkT3ul3MlrIDJAXiSNy5MuMsoOOQIUKCNwcEEVc29nq1zrFpqtrH9340DXIn8LLKMAnHXiXGRj4lJ5Eg3PbbVHmNL0RdYaPUzaQzTmOaIGKbgfhSUDZQxHi2O22NipJ5VX3E13p01xFa2TxJIo4J7kDjRCB8I6MdxnBPrTNc29t2a1Sy1e5t1lsONonkEO9qzfAeLclc4QFuXTnVtcyHUtLnS+jFtcpG6SqihnBALgg9BgN9ameN4cb4vwNx1NNLRT6PYWuj3FjO0nevdo3iP8ANzH6+tNsd8+c7Gka9uePTNDkBGIyRkGre01MYAYgj51jkWvGhvhulcc8GtjTqFOCM4pej1CJv48GtF1rUVvgs3vW+Zj4dsZba4S4RiCdjg16guXtGyuXg5MgGSvqvp6fSubjtLLDcusbHui2SRTfpN+lyEdW2IAIauzk/BnJg7DjFIsqB0YMrDII617qoiLwEtARgnJQ/Cf7Gp9vcpMMbq+MlTzFVTWyC4ckivLqHUqwBBGCD1rINZrRgUl7DWcCXH3a9vQzsXg72UOtu5/iUY35Abk7ZHWtVt2d1q4spLfVb22WSJCLaa2DE8ecq7AgYwNsDOQTvTlWMDyrDiWMWW/yJ2jaBrM017N2huLY97AsEcVsWKgqciQkgb56VP0F7z76YbuzlieGLheUj8OQ8Qxwnr1NMWB5UAAchR8a3tA8tPe/YUVmititBWDWawxwKDohdrNKvpO0T31m9vaW5tlE95OwCoQWztzJwR/eln/DdlerJc6ezSQ2Pie5uQQJz14Qdgvtvn3po1G6EtxJHrNtFcWksjGJJCMcIc8LYB/Oqm8uJXuYDqtzHLOGzbaVpzZXbkSds/PIx5jkUVCT2iicrc8d+DVYyd+I2EryOx+HBO/lwnp7AVcxP3O3Dk433z9T+g+tLk2oPpV4LidkN1fOxksYHH4Q269CBnJ6+mKZ5poY4FeRXhjK8XeOnhIBxuwyB/bpmtK17fcw5aNuopFcaXJFcxiSGVCkkeP4SN/lt196S9I1ElJ0edrvuGNs83WePGFf58JHuPI1Y9stSW201bGS2unFzbSPJ3fCCmBtnJ+HiI4sHOB6mkvTdVkhmks5ERzIykSZwWKggexyfceWK5eqWmNxzSXLRLubiSC0NpI2WhfiXG4IIzkfMYqNFqc6H4qsmjS+sEuYSJWRc4Xng7sh9VOTj/d6VUFY1PLbpipqnT0XxXJbRO/a8nD8ZqJNfySHDFiPWswtZL++V/pWya700KVhRuL5Vl/2Gf5K1tRBzIq5KEcQpt0DWomeLLAcjuaQNRRnkbu7cgHfiBwaYn7Najp2g6drdnx3ljNCJHeNctbt/EGAzsDnf60zhtbQr5EnqjsGn6lHIgLMCpHnyqx4VlAZeYOQy8x8q4ppfaCVG4u94lbnwmme07XP4I+9K5OxrKtz5M30/LvJ0yC8ZTwXAzj/ADFG3uOlTlYMAVOQeopPs9ftWRQHVhjO1WUOowheKKQITzAOx9qonMiO+mpeBgoqnj1tFOJkJH8yD9P7ZqwtruC6GYJA3mOo9qaqT8CKx1PlEiiiitGAooooA03FxHAmWyxPJVGSaSte7XD71+z9PibUL99ktLfdR6sevvgfOrPtLpmr63crZ2twLKwA/GmG7v6KP1O1WWgdntN0G3MOnQBS37yVvFJIfNm5mgDm/arsx2hOlSa3qmqBLiIqTawJlY1JA+Lrj0GKqNJu9SmV4baKE3UgCNcKoDlfLP6V2y/tY72yntJt45o2jbboRiuLaRHLpOqz2054ZYJTG4PmDz9+fvSM1VPdFfSxF9n5RbWVq9vAY7zQVuC2eKSUBjWO6uLSMppslxaxnP4DjjUZHTi3/Omu1nE8Wc5IFemUH4R9akqVa7lqpS9aFZEW9VRfW1jJwbIvE0RXw42xSzrmgQWBilimkDKW4Y2AKhTnw8Y+fUV0a4sLefeSEE+Y51W3uhJIp+7uyEjcN4gfY1hY+Pg2nL7M5/BqEmnTx3yeCCXEd8i4PA+fDKMbb7A+vzqdf2kXed9EuIpTtw8kfy+R5j6dK06ppc2l3TF7VGikBWRV5Op5gj/u9SdGhYJHYiSSSOc90rZG8ZI4fcH8qp/nP7J1/Sv9Mrsd22HTJ9aJcSEBUC+oFX7aFLdyZggdVGQHRwytjbIOd/nUiDsjc5zJOir5HJNKKewrXFoY7ZnGTIw8K9cV0/7HLnveyr2bNl7S5deHqqt4h+Zaq1dBtLW3Z2XvJQPiP6VE7F3keh9qmiB4La+xG2TsHz4D9SR703FXGu5P1MK8b16GHtN9m2marJJd6af2detuTGv4Uh/1L0PqMe9cw1fRtX7NuP2xaNHGxws6MGjb/wBhy+Rwa+hxyydqhm7srhXTjSVe9MDrw8QD/wApGPWqLxqiLH1Fx28o+fbfUmUho5NufOrSLV7jG0v5103U+wXZfUyWFkltK2Tx2j90T5nA2/KqGT7LLRSTa65cJGOYkiR8D5gikV079FkddPtCsNfu0X98T5b07fZtJd6lNc390G7qId3Cx5MT8WPlgD3rzafZzpFnNHJqOpT3C8Sr3bFY1ZicAHruemd6e7ZIYYlht1SOOMcKoi4CgdMdK1jwcXtiuo6tXPGTfRQOVFUkIUUUUAYwPKs0UUAYPKubfaZpBtbyPW4F8EuIrjHRh8Le429hXSqh6rp8GqafPY3S8UMyFWxzHkR6g7+1YueU6GYr4UqOddmNWgcBJ2AbGPnTIL23TqtcvW1m03WLjT7l8PBMULgY4gOTe4wa6TpmjWIt1Z5Hk4hndsD8qjSe9Hp3wa5Gx9Uteh5elaW1e05ZJ9qtEsrBMBYE+ma9kWybCJB/6itcWLVT6Qm6/dW15bEKgJHoaS0u+5WeGJuGQnCnOGTOxYD/ALgmuxSG3ZSDGpH+wVzntzp8ZlS4s4FWaI8SdA/mp9CNvng9KI7Pudr7w0kTOyV793t/uzbRZ/DUH4fT5UzyXEUSq0rheLkOdc7sbyJ7WKeLiwRsMYII558sEEe1SV1mSfUY1mwqBcpvsfPfO+NtxtWss+0Jx3r6j80cVxbExyZB9KUO1GmLCnfoxBBGehpz0e/tZ7cRyxqGxgMOtVvaTs9Jeky2U5YY/dych8j/AHpY6cmnpjH2O1ka3ocUruDcxjup/wDeBz9xg+/pUe57OXEq3qG6jaCa6a7jQREOrlcEcXFy57gDnSj2Vluuy+tCK+ylndHgkJOQrfwsfLy+R9K6l8S88Z61XjrlJBmx8K7eBCs+xF1PaRC7mhtmQSLwpAufGjqT4SFGeMHhGR4B1Jqbe9jLdUkmjnggjWRpnQw8EbDidsPwkZUBzj5A+hz/AIa1BY9OQXNsjWkwkeVeLjnYMmXYkE5YKwIB/i5nGKjjspeGYQxzrFDHaLF9443JlfuZEbbPIs6uSTnKj5hgomL2Ot0jQ28kOVYOveQcYfEiOoYk5bAXhyTnxH3sOzuhHR5J2M6yCRVQcKcJYKXPE+54nPHgt1wKqJeyd/cXN689/GY7gseFQwGeCVVJAxuO8Q8yfw855BbPQ9Gu7DUbi6uLtZRIGB4eLMpLlgzA7AqPCMdPLlQAw0V5zjbBr0DmgAooooAKKKKACsEVmigDmn2raPwS2ut2wwxIgnA2z1Vv6j6VH7Maky26i6c8ONvMU/8AaTTY9X0a7spBvJGeAjmrDdSPcCuP6TpepXUKi3mTjPNWGMVHnWq2j0+kpXDmvR0hNY0/YCavT6tZfz59q59fdn+09ohkjtY51XchJRmqFe0DK7QzrJHOuxiI3FY3X4HfFjfhnSNU7QKsqw2aqC3N2GcVtn0tdU01WkmQyEb8I3Fc00/VpZLgpcoy75QnbPpTbYawEQYb2rD2JacvSFjW9JudAuhPwGe3mfDhFyQ3Tb1/rvTXoPYy1vrETavPOZ+IMkcMhURkeZ5sfnt6VWahqcl9eRx5JVTxY9RTHol43eRnPhB3+RrTutaFOU3s8zWj6NMid4Xhb927c8+Rq1sNS8IUtkVM1O1jurV4JBlDup6gelIa30tleSWkq/iRMQemfWl6afY2mqXcfb6ytdWtWikUbjbbkan9nnnitRZ3Z4pIPCkn/wAidD8xy9qXtIuWZBK7AHGRV/FIlwAVcCQciDTsV6exWWdrietesJ7yTT5bfBe2nMhBkZNijLnbngsDg88GqKXQdd7y2WC+KxpaiKR/vkpZ3KniY5zk8eDkYOKZ47ox4W52/wBfQ/OqrXoNakvYptIdjF3Dhl7xVUNzBHUsdhuMYOcjG9k0mSNNFe2h64lxM1nfmNQh7hpriR+EiQlBw+XASDnO4XyNeoez+qi9Yy6jcNbiZf8AynHHECMKQBniAGM58WSTnO2i+03tNetdCWRxDIkhhgEiYxlyEc557pggHGAMjfO99O7QpckWskyxm7lky1wpXxSqwJBySgj4l4fP2I0cPNnouvQ3ELS3ZMccwZSbuRmVQ/E3EMYkLgleQAABxnNNdm8sttE9xEIZmQF4w/EEONxnrW4Cs0AFFFFABRRRQAUUUUAeTXMZFOi9pr+3kISPvDMh5AK3iH5kj2rp9LXaLs0dV1K1vY5AjxIUcY+IZyPoc/WlZo5T2KOmyKL+3hkWLW0ljwkE0i8+IRnB+tcw1qO2uu18aIvAJGZDtgjG+P612G30eWHAHd46kjJqr13sNaajLFdw/gXcTiRXXkxHQjqDSOFlSzY09IXrns1bTWwaJcy4zvS7fWE1sGwhDAdOR+ddRg0S7hjAV4y45E8qj3PZm7uEYzXSOx/hWIAfUnNCivwdebG/LOTWNwovIicgsnGD574P0Ipw01kmKouQWO4BqU/2dXBYMk8QIZmX0zjI+WwqfYdi721kD/ekyPKuVipiXkx7+rLi0WT7uqupLpsM9RSl240iUhNRgQrIvhc46dCafLGzuoE4JXRvXrWdR01ryzkgLrlhtxDau/EzHyo5TpmsMvgclWGxGaadO1BZACGGR1qPc/Z3cvN3kFyi+h/pUux7F39s3iukI8qy8Nejayy/Jf2l6kqBLggjo1WFqTFLwKQYm3X0NVFr2bdZUkmnJCnIUcs1dJbFWQ8XwnOKZE2tbQq3L8ErNYSRXUMpBHmDmk82XaBLy9naabMspitQrcQjyQBJjkFAJJHp1zmostnqGkxPo8NtdvZteW1xBJaiQhIzIDNGWHiwOFm35iTG9VEkVy9aHvirPFSTLb63cXd9aaObu0tCElgkuWcBXUHZS2Tws/BlT0RuQcZ3Jda5Pfi+tLO6jSaOO2ltbgELC5BPejOMhGJDEfECPIUGxwBoqg7OSXcWkxwXaXjTxO6O06txN4iQckb7Ebjb6UUAf//Z"/>
          <p:cNvSpPr>
            <a:spLocks noChangeAspect="1" noChangeArrowheads="1"/>
          </p:cNvSpPr>
          <p:nvPr/>
        </p:nvSpPr>
        <p:spPr bwMode="auto">
          <a:xfrm>
            <a:off x="77788" y="-593725"/>
            <a:ext cx="1552575" cy="1238250"/>
          </a:xfrm>
          <a:prstGeom prst="rect">
            <a:avLst/>
          </a:prstGeom>
          <a:noFill/>
        </p:spPr>
        <p:txBody>
          <a:bodyPr vert="horz" wrap="square" lIns="91440" tIns="45720" rIns="91440" bIns="45720" numCol="1" anchor="t" anchorCtr="0" compatLnSpc="1">
            <a:prstTxWarp prst="textNoShape">
              <a:avLst/>
            </a:prstTxWarp>
          </a:bodyPr>
          <a:lstStyle/>
          <a:p>
            <a:endParaRPr lang="es-MX" dirty="0"/>
          </a:p>
        </p:txBody>
      </p:sp>
      <p:pic>
        <p:nvPicPr>
          <p:cNvPr id="3078" name="Picture 6" descr="http://t2.gstatic.com/images?q=tbn:ANd9GcS-2Iu44eWIc8kz5qxpY2nJC4LiouqFDZUdZi7jGTs9p3kCu07CVQ"/>
          <p:cNvPicPr>
            <a:picLocks noChangeAspect="1" noChangeArrowheads="1"/>
          </p:cNvPicPr>
          <p:nvPr/>
        </p:nvPicPr>
        <p:blipFill>
          <a:blip r:embed="rId3" cstate="print"/>
          <a:srcRect/>
          <a:stretch>
            <a:fillRect/>
          </a:stretch>
        </p:blipFill>
        <p:spPr bwMode="auto">
          <a:xfrm>
            <a:off x="5148064" y="4754835"/>
            <a:ext cx="2390775" cy="1914525"/>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252536" y="1052736"/>
            <a:ext cx="7703840" cy="1143000"/>
          </a:xfrm>
          <a:noFill/>
          <a:ln>
            <a:noFill/>
          </a:ln>
        </p:spPr>
        <p:txBody>
          <a:bodyPr vert="horz" wrap="square" lIns="0" tIns="45720" rIns="0" bIns="0" numCol="1" anchor="b" anchorCtr="0" compatLnSpc="1">
            <a:prstTxWarp prst="textNoShape">
              <a:avLst/>
            </a:prstTxWarp>
            <a:normAutofit fontScale="90000"/>
          </a:bodyPr>
          <a:lstStyle/>
          <a:p>
            <a:pPr>
              <a:defRPr/>
            </a:pPr>
            <a:r>
              <a:rPr lang="es-MX" sz="4000" dirty="0"/>
              <a:t>Aspectos a tomar en cuenta para la seguridad en diferentes aspectos </a:t>
            </a:r>
          </a:p>
        </p:txBody>
      </p:sp>
      <p:sp>
        <p:nvSpPr>
          <p:cNvPr id="115715" name="Rectangle 3"/>
          <p:cNvSpPr>
            <a:spLocks noGrp="1" noChangeArrowheads="1"/>
          </p:cNvSpPr>
          <p:nvPr>
            <p:ph idx="1"/>
          </p:nvPr>
        </p:nvSpPr>
        <p:spPr>
          <a:xfrm>
            <a:off x="395288" y="2491284"/>
            <a:ext cx="8353425" cy="2665908"/>
          </a:xfrm>
        </p:spPr>
        <p:txBody>
          <a:bodyPr/>
          <a:lstStyle/>
          <a:p>
            <a:pPr algn="just"/>
            <a:r>
              <a:rPr lang="es-MX" dirty="0"/>
              <a:t>Medidas para evitar propagación de virus en correo electrónico:</a:t>
            </a:r>
          </a:p>
          <a:p>
            <a:pPr lvl="1" algn="just"/>
            <a:r>
              <a:rPr lang="es-MX" dirty="0"/>
              <a:t>Utilizar un antivirus actualizado.</a:t>
            </a:r>
          </a:p>
          <a:p>
            <a:pPr lvl="1" algn="just"/>
            <a:r>
              <a:rPr lang="es-MX" dirty="0"/>
              <a:t>No abrir los archivos adjuntos que procedan de remitentes desconocidos.</a:t>
            </a:r>
          </a:p>
          <a:p>
            <a:pPr lvl="1" algn="just"/>
            <a:r>
              <a:rPr lang="es-MX" dirty="0"/>
              <a:t>Estar atento a los avisos de virus.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285750" y="571500"/>
            <a:ext cx="6858000" cy="1143000"/>
          </a:xfrm>
          <a:noFill/>
          <a:ln>
            <a:noFill/>
          </a:ln>
        </p:spPr>
        <p:txBody>
          <a:bodyPr vert="horz" wrap="square" lIns="0" tIns="45720" rIns="0" bIns="0" numCol="1" anchor="b" anchorCtr="0" compatLnSpc="1">
            <a:prstTxWarp prst="textNoShape">
              <a:avLst/>
            </a:prstTxWarp>
          </a:bodyPr>
          <a:lstStyle/>
          <a:p>
            <a:r>
              <a:rPr lang="es-MX" dirty="0"/>
              <a:t>Leyes en Internet</a:t>
            </a:r>
          </a:p>
        </p:txBody>
      </p:sp>
      <p:sp>
        <p:nvSpPr>
          <p:cNvPr id="118787" name="Rectangle 3"/>
          <p:cNvSpPr>
            <a:spLocks noGrp="1" noChangeArrowheads="1"/>
          </p:cNvSpPr>
          <p:nvPr>
            <p:ph idx="1"/>
          </p:nvPr>
        </p:nvSpPr>
        <p:spPr>
          <a:xfrm>
            <a:off x="357188" y="2104703"/>
            <a:ext cx="8569325" cy="4276625"/>
          </a:xfrm>
        </p:spPr>
        <p:txBody>
          <a:bodyPr>
            <a:normAutofit fontScale="92500"/>
          </a:bodyPr>
          <a:lstStyle/>
          <a:p>
            <a:pPr algn="just"/>
            <a:r>
              <a:rPr lang="es-MX" sz="2800" dirty="0"/>
              <a:t>Privacidad de la información:</a:t>
            </a:r>
          </a:p>
          <a:p>
            <a:pPr lvl="1" algn="just"/>
            <a:r>
              <a:rPr lang="es-MX" dirty="0"/>
              <a:t>La privacidad y los datos de personas en las relaciones entre empresas y consumidores se encuentra regulada en la Ley Federal de Protección al Consumidor.</a:t>
            </a:r>
          </a:p>
          <a:p>
            <a:pPr lvl="1" algn="just"/>
            <a:r>
              <a:rPr lang="es-MX" dirty="0"/>
              <a:t>En empresas, los datos de un empleado aunque sean personales, la empresa tiene derecho de ingresar a dicha información si ésta está fluyendo dentro del inmueble.</a:t>
            </a:r>
          </a:p>
          <a:p>
            <a:pPr lvl="1" algn="just"/>
            <a:r>
              <a:rPr lang="es-MX" dirty="0"/>
              <a:t>El usuario sólo podría considerar su información completamente personal y privada, cuando ésta se encuentra en equipo totalmente propio y en su hogar.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285750" y="571500"/>
            <a:ext cx="6858000" cy="1143000"/>
          </a:xfrm>
          <a:noFill/>
          <a:ln>
            <a:noFill/>
          </a:ln>
        </p:spPr>
        <p:txBody>
          <a:bodyPr vert="horz" wrap="square" lIns="0" tIns="45720" rIns="0" bIns="0" numCol="1" anchor="b" anchorCtr="0" compatLnSpc="1">
            <a:prstTxWarp prst="textNoShape">
              <a:avLst/>
            </a:prstTxWarp>
          </a:bodyPr>
          <a:lstStyle/>
          <a:p>
            <a:r>
              <a:rPr lang="es-MX" dirty="0"/>
              <a:t>Leyes en Internet</a:t>
            </a:r>
          </a:p>
        </p:txBody>
      </p:sp>
      <p:sp>
        <p:nvSpPr>
          <p:cNvPr id="119811" name="Rectangle 3"/>
          <p:cNvSpPr>
            <a:spLocks noGrp="1" noChangeArrowheads="1"/>
          </p:cNvSpPr>
          <p:nvPr>
            <p:ph idx="1"/>
          </p:nvPr>
        </p:nvSpPr>
        <p:spPr>
          <a:xfrm>
            <a:off x="285750" y="2103562"/>
            <a:ext cx="8569325" cy="4421782"/>
          </a:xfrm>
        </p:spPr>
        <p:txBody>
          <a:bodyPr/>
          <a:lstStyle/>
          <a:p>
            <a:pPr algn="just"/>
            <a:r>
              <a:rPr lang="es-MX" sz="2800" dirty="0"/>
              <a:t>Comportamiento responsable en el ciberespacio:</a:t>
            </a:r>
          </a:p>
          <a:p>
            <a:pPr lvl="1" algn="just"/>
            <a:r>
              <a:rPr lang="es-MX" dirty="0"/>
              <a:t>Navegar en el ciberespacio al igual que cualquier otra actividad tiene normas que deben ser respetadas, con el fin de mantener un orden y comportamiento en las relaciones humanas:</a:t>
            </a:r>
          </a:p>
          <a:p>
            <a:pPr lvl="2" algn="just"/>
            <a:r>
              <a:rPr lang="es-MX" sz="2000" dirty="0"/>
              <a:t>No olvidar que del otro lado del monitor hay una persona.</a:t>
            </a:r>
          </a:p>
          <a:p>
            <a:pPr lvl="2" algn="just"/>
            <a:r>
              <a:rPr lang="es-MX" sz="2000" dirty="0"/>
              <a:t>Mantener el estándar de comportamiento correcto que se practica en la vida real.</a:t>
            </a:r>
          </a:p>
          <a:p>
            <a:pPr lvl="2" algn="just"/>
            <a:r>
              <a:rPr lang="es-MX" sz="2000" dirty="0"/>
              <a:t>Respetar el tiempo de los demás y el ancho de banda.</a:t>
            </a:r>
          </a:p>
          <a:p>
            <a:pPr lvl="2" algn="just"/>
            <a:r>
              <a:rPr lang="es-MX" sz="2000" dirty="0"/>
              <a:t>Dejar una buena impresión aún permaneciendo anónimo.</a:t>
            </a:r>
          </a:p>
          <a:p>
            <a:pPr lvl="2" algn="just"/>
            <a:r>
              <a:rPr lang="es-MX" sz="2000" dirty="0"/>
              <a:t>Respetar la privacidad de los demás.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MX" sz="2400" dirty="0"/>
              <a:t>Una </a:t>
            </a:r>
            <a:r>
              <a:rPr lang="es-MX" sz="2400" b="1" dirty="0"/>
              <a:t>licencia de software</a:t>
            </a:r>
            <a:r>
              <a:rPr lang="es-MX" sz="2400" dirty="0"/>
              <a:t> es un contrato entre el licenciante (autor/titular de los derechos de explotación/distribuidor) y el licenciatario del programa informático (usuario consumidor /usuario profesional o empresa), para utilizar el software cumpliendo una serie de términos y condiciones establecidas dentro de sus cláusulas.</a:t>
            </a:r>
          </a:p>
          <a:p>
            <a:pPr algn="just"/>
            <a:endParaRPr lang="es-MX" sz="2400" dirty="0"/>
          </a:p>
        </p:txBody>
      </p:sp>
      <p:sp>
        <p:nvSpPr>
          <p:cNvPr id="5" name="Rectangle 2"/>
          <p:cNvSpPr>
            <a:spLocks noGrp="1" noChangeArrowheads="1"/>
          </p:cNvSpPr>
          <p:nvPr>
            <p:ph type="title"/>
          </p:nvPr>
        </p:nvSpPr>
        <p:spPr>
          <a:xfrm>
            <a:off x="285750" y="571500"/>
            <a:ext cx="6858000" cy="1143000"/>
          </a:xfrm>
          <a:noFill/>
          <a:ln>
            <a:noFill/>
          </a:ln>
        </p:spPr>
        <p:txBody>
          <a:bodyPr vert="horz" wrap="square" lIns="0" tIns="45720" rIns="0" bIns="0" numCol="1" anchor="b" anchorCtr="0" compatLnSpc="1">
            <a:prstTxWarp prst="textNoShape">
              <a:avLst/>
            </a:prstTxWarp>
          </a:bodyPr>
          <a:lstStyle/>
          <a:p>
            <a:r>
              <a:rPr lang="es-MX" dirty="0"/>
              <a:t>Tipos de Licenciamiento</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2132856"/>
            <a:ext cx="8229600" cy="4325112"/>
          </a:xfrm>
        </p:spPr>
        <p:txBody>
          <a:bodyPr>
            <a:normAutofit fontScale="92500"/>
          </a:bodyPr>
          <a:lstStyle/>
          <a:p>
            <a:pPr algn="just">
              <a:spcAft>
                <a:spcPts val="1200"/>
              </a:spcAft>
            </a:pPr>
            <a:r>
              <a:rPr lang="es-MX" sz="2000" b="1" dirty="0"/>
              <a:t>Licencia de usuario final: </a:t>
            </a:r>
            <a:r>
              <a:rPr lang="es-MX" sz="2000" dirty="0"/>
              <a:t>Es una licencia por la cual el uso de un producto sólo está permitido para un único usuario (el comprador).</a:t>
            </a:r>
          </a:p>
          <a:p>
            <a:pPr algn="just">
              <a:spcAft>
                <a:spcPts val="1200"/>
              </a:spcAft>
            </a:pPr>
            <a:r>
              <a:rPr lang="es-MX" sz="2000" b="1" dirty="0"/>
              <a:t>Freeware: </a:t>
            </a:r>
            <a:r>
              <a:rPr lang="es-MX" sz="2000" dirty="0"/>
              <a:t>Es software que el usuario final puede bajar totalmente gratis de Internet. </a:t>
            </a:r>
          </a:p>
          <a:p>
            <a:pPr algn="just">
              <a:spcAft>
                <a:spcPts val="1200"/>
              </a:spcAft>
            </a:pPr>
            <a:r>
              <a:rPr lang="es-MX" sz="2000" b="1" dirty="0"/>
              <a:t>Shareware: </a:t>
            </a:r>
            <a:r>
              <a:rPr lang="es-MX" sz="2000" dirty="0"/>
              <a:t>Es software que se distribuye gratis y que el usuario puede utilizar durante algún tiempo. El autor requiere que después de un tiempo de prueba el usuario pague por el software, normalmente a un costo bastante bajo, para continuar usando el programa. </a:t>
            </a:r>
          </a:p>
          <a:p>
            <a:pPr algn="just">
              <a:spcAft>
                <a:spcPts val="1200"/>
              </a:spcAft>
            </a:pPr>
            <a:r>
              <a:rPr lang="es-MX" sz="2000" b="1" dirty="0"/>
              <a:t>Código abierto</a:t>
            </a:r>
            <a:r>
              <a:rPr lang="es-MX" sz="2000" dirty="0"/>
              <a:t> es el término con el que se conoce al software distribuido y desarrollado libremente, incluye el código fuente para modificarlo y hacer trabajos derivados en las mismas condiciones que el software original.</a:t>
            </a:r>
          </a:p>
        </p:txBody>
      </p:sp>
      <p:sp>
        <p:nvSpPr>
          <p:cNvPr id="5" name="Rectangle 2"/>
          <p:cNvSpPr>
            <a:spLocks noGrp="1" noChangeArrowheads="1"/>
          </p:cNvSpPr>
          <p:nvPr>
            <p:ph type="title"/>
          </p:nvPr>
        </p:nvSpPr>
        <p:spPr>
          <a:xfrm>
            <a:off x="285750" y="571500"/>
            <a:ext cx="6858000" cy="1143000"/>
          </a:xfrm>
          <a:noFill/>
          <a:ln>
            <a:noFill/>
          </a:ln>
        </p:spPr>
        <p:txBody>
          <a:bodyPr vert="horz" wrap="square" lIns="0" tIns="45720" rIns="0" bIns="0" numCol="1" anchor="b" anchorCtr="0" compatLnSpc="1">
            <a:prstTxWarp prst="textNoShape">
              <a:avLst/>
            </a:prstTxWarp>
          </a:bodyPr>
          <a:lstStyle/>
          <a:p>
            <a:r>
              <a:rPr lang="es-MX" dirty="0"/>
              <a:t>Tipos de Licenciamiento</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MX" sz="2400" dirty="0"/>
              <a:t>Cuando se compran dispositivos computacionales, seleccione los que empleen tecnología de eficiencia de energía y recursos. </a:t>
            </a:r>
          </a:p>
          <a:p>
            <a:pPr algn="just"/>
            <a:endParaRPr lang="es-MX" sz="2400" dirty="0"/>
          </a:p>
          <a:p>
            <a:pPr algn="just"/>
            <a:r>
              <a:rPr lang="es-MX" sz="2400" dirty="0"/>
              <a:t>Apagar el monitor cuando no esté en uso.</a:t>
            </a:r>
          </a:p>
          <a:p>
            <a:pPr algn="just"/>
            <a:endParaRPr lang="es-MX" sz="2400" dirty="0"/>
          </a:p>
          <a:p>
            <a:pPr algn="just"/>
            <a:r>
              <a:rPr lang="es-MX" sz="2400" dirty="0"/>
              <a:t>El papel y los cartuchos de tinta pueden ser reciclados fácilmente por las mismas empresas que los fabrican. </a:t>
            </a:r>
          </a:p>
        </p:txBody>
      </p:sp>
      <p:sp>
        <p:nvSpPr>
          <p:cNvPr id="5" name="Rectangle 2"/>
          <p:cNvSpPr>
            <a:spLocks noGrp="1" noChangeArrowheads="1"/>
          </p:cNvSpPr>
          <p:nvPr>
            <p:ph type="title"/>
          </p:nvPr>
        </p:nvSpPr>
        <p:spPr>
          <a:xfrm>
            <a:off x="285750" y="571500"/>
            <a:ext cx="6858000" cy="1143000"/>
          </a:xfrm>
          <a:noFill/>
          <a:ln>
            <a:noFill/>
          </a:ln>
        </p:spPr>
        <p:txBody>
          <a:bodyPr vert="horz" wrap="square" lIns="0" tIns="45720" rIns="0" bIns="0" numCol="1" anchor="b" anchorCtr="0" compatLnSpc="1">
            <a:prstTxWarp prst="textNoShape">
              <a:avLst/>
            </a:prstTxWarp>
          </a:bodyPr>
          <a:lstStyle/>
          <a:p>
            <a:r>
              <a:rPr lang="es-MX" dirty="0"/>
              <a:t>Responsabilidades Personales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r>
              <a:rPr lang="es-MX" sz="2000" b="1" dirty="0"/>
              <a:t>Si se tiene una computadora vieja que aún funciona, considere donarla a gente que pueda utilizarla.</a:t>
            </a:r>
          </a:p>
          <a:p>
            <a:pPr lvl="1" algn="just"/>
            <a:r>
              <a:rPr lang="es-MX" sz="2000" dirty="0"/>
              <a:t>La computadora puede que no sea perfecta pero puede ser adecuada a trabajos simples como creación de documentos.</a:t>
            </a:r>
          </a:p>
          <a:p>
            <a:pPr algn="just"/>
            <a:endParaRPr lang="es-MX" sz="2000" b="1" dirty="0"/>
          </a:p>
          <a:p>
            <a:pPr algn="just"/>
            <a:r>
              <a:rPr lang="es-MX" sz="2000" dirty="0"/>
              <a:t>Cuando se toma la decisión de donar o pasar una computadora a otra persona, asegúrese de respaldar la información y limpiarla de archivos en el sistema. Esto significa el uso de programas para eliminar toda la información del disco duro que pueda contener datos personales. </a:t>
            </a:r>
          </a:p>
        </p:txBody>
      </p:sp>
      <p:sp>
        <p:nvSpPr>
          <p:cNvPr id="5" name="Rectangle 2"/>
          <p:cNvSpPr>
            <a:spLocks noGrp="1" noChangeArrowheads="1"/>
          </p:cNvSpPr>
          <p:nvPr>
            <p:ph type="title"/>
          </p:nvPr>
        </p:nvSpPr>
        <p:spPr>
          <a:xfrm>
            <a:off x="285750" y="571500"/>
            <a:ext cx="6858000" cy="1143000"/>
          </a:xfrm>
          <a:noFill/>
          <a:ln>
            <a:noFill/>
          </a:ln>
        </p:spPr>
        <p:txBody>
          <a:bodyPr vert="horz" wrap="square" lIns="0" tIns="45720" rIns="0" bIns="0" numCol="1" anchor="b" anchorCtr="0" compatLnSpc="1">
            <a:prstTxWarp prst="textNoShape">
              <a:avLst/>
            </a:prstTxWarp>
          </a:bodyPr>
          <a:lstStyle/>
          <a:p>
            <a:r>
              <a:rPr lang="es-MX" dirty="0"/>
              <a:t>Responsabilidades Personales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ACTIVIDAD 1</a:t>
            </a:r>
          </a:p>
        </p:txBody>
      </p:sp>
      <p:sp>
        <p:nvSpPr>
          <p:cNvPr id="3" name="2 Marcador de contenido"/>
          <p:cNvSpPr>
            <a:spLocks noGrp="1"/>
          </p:cNvSpPr>
          <p:nvPr>
            <p:ph idx="1"/>
          </p:nvPr>
        </p:nvSpPr>
        <p:spPr/>
        <p:txBody>
          <a:bodyPr>
            <a:normAutofit lnSpcReduction="10000"/>
          </a:bodyPr>
          <a:lstStyle/>
          <a:p>
            <a:r>
              <a:rPr lang="es-MX" dirty="0"/>
              <a:t>Realiza un resumen del uso seguro del internet</a:t>
            </a:r>
          </a:p>
          <a:p>
            <a:endParaRPr lang="es-MX" dirty="0"/>
          </a:p>
          <a:p>
            <a:r>
              <a:rPr lang="es-MX" dirty="0"/>
              <a:t>Realiza un resumen del uso seguro de la computadora</a:t>
            </a:r>
          </a:p>
          <a:p>
            <a:endParaRPr lang="es-MX" dirty="0"/>
          </a:p>
          <a:p>
            <a:r>
              <a:rPr lang="es-MX" dirty="0"/>
              <a:t>Realiza 1 mapa mental del uso seguro del internet</a:t>
            </a:r>
          </a:p>
          <a:p>
            <a:endParaRPr lang="es-MX" dirty="0"/>
          </a:p>
          <a:p>
            <a:r>
              <a:rPr lang="es-MX" dirty="0"/>
              <a:t>Realiza 1 mapa mental del uso seguro de la computadora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CUESTIONARIO</a:t>
            </a:r>
          </a:p>
        </p:txBody>
      </p:sp>
      <p:sp>
        <p:nvSpPr>
          <p:cNvPr id="3" name="2 Marcador de contenido"/>
          <p:cNvSpPr>
            <a:spLocks noGrp="1"/>
          </p:cNvSpPr>
          <p:nvPr>
            <p:ph idx="1"/>
          </p:nvPr>
        </p:nvSpPr>
        <p:spPr/>
        <p:txBody>
          <a:bodyPr>
            <a:normAutofit fontScale="85000" lnSpcReduction="20000"/>
          </a:bodyPr>
          <a:lstStyle/>
          <a:p>
            <a:r>
              <a:rPr lang="es-MX" dirty="0"/>
              <a:t>1.-¿Que es el Síndrome del Túnel Carpiano?</a:t>
            </a:r>
          </a:p>
          <a:p>
            <a:r>
              <a:rPr lang="es-MX" dirty="0"/>
              <a:t>2.-Menciona dos problemas de salud relacionados con el uso de las computadoras.</a:t>
            </a:r>
          </a:p>
          <a:p>
            <a:r>
              <a:rPr lang="es-MX" dirty="0"/>
              <a:t>3.-Menciona dos recomendaciones relacionados con el uso de las computadoras.</a:t>
            </a:r>
          </a:p>
          <a:p>
            <a:r>
              <a:rPr lang="es-MX" dirty="0"/>
              <a:t>4.-Menciona dos posturas correctas para el uso de computadoras.</a:t>
            </a:r>
          </a:p>
          <a:p>
            <a:r>
              <a:rPr lang="es-MX" dirty="0"/>
              <a:t>5.-Menciona dos riesgos del uso de internet</a:t>
            </a:r>
          </a:p>
          <a:p>
            <a:r>
              <a:rPr lang="es-MX" dirty="0"/>
              <a:t>6.-¿Que es un plagio?</a:t>
            </a:r>
          </a:p>
          <a:p>
            <a:r>
              <a:rPr lang="es-MX" dirty="0"/>
              <a:t>7.-que es derecho de autor </a:t>
            </a:r>
          </a:p>
          <a:p>
            <a:r>
              <a:rPr lang="es-MX" dirty="0"/>
              <a:t>8.-¿Que menciona la ley de federal del consumidor ?</a:t>
            </a:r>
          </a:p>
          <a:p>
            <a:r>
              <a:rPr lang="es-MX" dirty="0"/>
              <a:t>9.-¿Que es una licencia de software ?</a:t>
            </a:r>
          </a:p>
          <a:p>
            <a:r>
              <a:rPr lang="es-MX" dirty="0"/>
              <a:t>10.¿Que es un </a:t>
            </a:r>
            <a:r>
              <a:rPr lang="es-MX" dirty="0" err="1"/>
              <a:t>freeware</a:t>
            </a:r>
            <a:r>
              <a:rPr lang="es-MX"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457200" y="274638"/>
            <a:ext cx="8229600" cy="1143000"/>
          </a:xfrm>
          <a:noFill/>
          <a:ln>
            <a:noFill/>
          </a:ln>
        </p:spPr>
        <p:txBody>
          <a:bodyPr vert="horz" wrap="square" lIns="0" tIns="45720" rIns="0" bIns="0" numCol="1" anchor="b" anchorCtr="0" compatLnSpc="1">
            <a:prstTxWarp prst="textNoShape">
              <a:avLst/>
            </a:prstTxWarp>
          </a:bodyPr>
          <a:lstStyle/>
          <a:p>
            <a:r>
              <a:rPr lang="es-ES_tradnl" sz="4000" dirty="0"/>
              <a:t>Uso seguro de computadoras</a:t>
            </a:r>
            <a:endParaRPr lang="es-MX" sz="4000" dirty="0"/>
          </a:p>
        </p:txBody>
      </p:sp>
      <p:sp>
        <p:nvSpPr>
          <p:cNvPr id="101379" name="Rectangle 3"/>
          <p:cNvSpPr>
            <a:spLocks noGrp="1" noChangeArrowheads="1"/>
          </p:cNvSpPr>
          <p:nvPr>
            <p:ph idx="1"/>
          </p:nvPr>
        </p:nvSpPr>
        <p:spPr>
          <a:xfrm>
            <a:off x="395288" y="1600200"/>
            <a:ext cx="8353425" cy="4852988"/>
          </a:xfrm>
        </p:spPr>
        <p:txBody>
          <a:bodyPr>
            <a:normAutofit lnSpcReduction="10000"/>
          </a:bodyPr>
          <a:lstStyle/>
          <a:p>
            <a:pPr algn="just">
              <a:buNone/>
            </a:pPr>
            <a:r>
              <a:rPr lang="es-MX" sz="2000" b="1" dirty="0"/>
              <a:t>Problemas de Salud relacionados con el uso de las computadoras.</a:t>
            </a:r>
          </a:p>
          <a:p>
            <a:pPr algn="just">
              <a:buNone/>
            </a:pPr>
            <a:endParaRPr lang="es-MX" sz="2000" b="1" dirty="0"/>
          </a:p>
          <a:p>
            <a:pPr algn="just"/>
            <a:r>
              <a:rPr lang="es-MX" sz="2000" dirty="0"/>
              <a:t>El movimiento rápido frecuente como el tecleado o el uso del ratón puede causar lesiones por movimientos repetitivos en las manos.</a:t>
            </a:r>
          </a:p>
          <a:p>
            <a:pPr algn="just"/>
            <a:endParaRPr lang="es-MX" sz="2000" dirty="0"/>
          </a:p>
          <a:p>
            <a:pPr algn="just"/>
            <a:r>
              <a:rPr lang="es-MX" sz="2000" dirty="0"/>
              <a:t>Permanecer sentado por largos períodos o sentarse incorrectamente puede estrechar el flujo de sangre a las piernas y aplicar presión a los nervios, lo que provoca pies hinchados, daños en los nervios, coágulos y otros tipos de bloqueos en los vasos sanguíneos.</a:t>
            </a:r>
          </a:p>
          <a:p>
            <a:pPr algn="just"/>
            <a:endParaRPr lang="es-MX" sz="2000" dirty="0"/>
          </a:p>
          <a:p>
            <a:pPr algn="just"/>
            <a:r>
              <a:rPr lang="es-MX" sz="2000" dirty="0"/>
              <a:t>Mirar al monitor por demasiado tiempo puede provocar fatiga ocular; el texto y las imágenes en la pantalla se pueden volver borrosos o podría provocarle dolor de cabeza. Una iluminación deficiente también puede contribuir a la fatiga ocular.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MALAS POSTURAS</a:t>
            </a:r>
          </a:p>
        </p:txBody>
      </p:sp>
      <p:pic>
        <p:nvPicPr>
          <p:cNvPr id="41986" name="Picture 2" descr="http://3.bp.blogspot.com/-W-jcKakgcIs/UObuBCxN2LI/AAAAAAAAAYM/tgDG01lxfJ8/s320/10390389-hombre-de-caricatura-mirando-con-preocupacion-a-su-monitor-aislado-en-blanco.jpg"/>
          <p:cNvPicPr>
            <a:picLocks noChangeAspect="1" noChangeArrowheads="1"/>
          </p:cNvPicPr>
          <p:nvPr/>
        </p:nvPicPr>
        <p:blipFill>
          <a:blip r:embed="rId2"/>
          <a:srcRect/>
          <a:stretch>
            <a:fillRect/>
          </a:stretch>
        </p:blipFill>
        <p:spPr bwMode="auto">
          <a:xfrm>
            <a:off x="428595" y="2500306"/>
            <a:ext cx="3806843" cy="2867030"/>
          </a:xfrm>
          <a:prstGeom prst="rect">
            <a:avLst/>
          </a:prstGeom>
          <a:noFill/>
        </p:spPr>
      </p:pic>
      <p:pic>
        <p:nvPicPr>
          <p:cNvPr id="41988" name="Picture 4" descr="mala postura oficina"/>
          <p:cNvPicPr>
            <a:picLocks noChangeAspect="1" noChangeArrowheads="1"/>
          </p:cNvPicPr>
          <p:nvPr/>
        </p:nvPicPr>
        <p:blipFill>
          <a:blip r:embed="rId3"/>
          <a:srcRect/>
          <a:stretch>
            <a:fillRect/>
          </a:stretch>
        </p:blipFill>
        <p:spPr bwMode="auto">
          <a:xfrm>
            <a:off x="5286380" y="2857496"/>
            <a:ext cx="2881332" cy="321471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a:ln>
            <a:noFill/>
          </a:ln>
        </p:spPr>
        <p:txBody>
          <a:bodyPr vert="horz" wrap="square" lIns="0" tIns="45720" rIns="0" bIns="0" numCol="1" anchor="b" anchorCtr="0" compatLnSpc="1">
            <a:prstTxWarp prst="textNoShape">
              <a:avLst/>
            </a:prstTxWarp>
          </a:bodyPr>
          <a:lstStyle/>
          <a:p>
            <a:r>
              <a:rPr lang="es-ES_tradnl" sz="4000" dirty="0"/>
              <a:t>Uso seguro de computadoras</a:t>
            </a:r>
            <a:endParaRPr lang="es-MX" sz="4000" dirty="0"/>
          </a:p>
        </p:txBody>
      </p:sp>
      <p:sp>
        <p:nvSpPr>
          <p:cNvPr id="35843" name="Rectangle 3"/>
          <p:cNvSpPr>
            <a:spLocks noGrp="1" noChangeArrowheads="1"/>
          </p:cNvSpPr>
          <p:nvPr>
            <p:ph type="body" sz="half" idx="1"/>
          </p:nvPr>
        </p:nvSpPr>
        <p:spPr>
          <a:xfrm>
            <a:off x="251520" y="1600200"/>
            <a:ext cx="8640960" cy="4525963"/>
          </a:xfrm>
        </p:spPr>
        <p:txBody>
          <a:bodyPr/>
          <a:lstStyle/>
          <a:p>
            <a:pPr algn="just"/>
            <a:r>
              <a:rPr lang="es-MX" sz="2800" b="1" dirty="0"/>
              <a:t>Recomendaciones</a:t>
            </a:r>
            <a:endParaRPr lang="es-MX" sz="2800" dirty="0"/>
          </a:p>
          <a:p>
            <a:pPr lvl="1" algn="just"/>
            <a:endParaRPr lang="es-MX" sz="2200" dirty="0"/>
          </a:p>
          <a:p>
            <a:pPr lvl="1" algn="just"/>
            <a:r>
              <a:rPr lang="es-MX" sz="2200" dirty="0"/>
              <a:t>Problemas en manos y articulaciones (digitar muchas horas al día)</a:t>
            </a:r>
          </a:p>
          <a:p>
            <a:pPr lvl="2" algn="just"/>
            <a:r>
              <a:rPr lang="es-MX" sz="2200" dirty="0"/>
              <a:t>Teclados y mouse ergonómicos o con reposa-muñecas</a:t>
            </a:r>
          </a:p>
          <a:p>
            <a:pPr lvl="2" algn="just"/>
            <a:r>
              <a:rPr lang="es-MX" sz="2200" dirty="0"/>
              <a:t>Teclas en línea recta con respecto al antebrazo.</a:t>
            </a:r>
          </a:p>
          <a:p>
            <a:pPr lvl="2" algn="just"/>
            <a:endParaRPr lang="es-MX" sz="2000" dirty="0"/>
          </a:p>
        </p:txBody>
      </p:sp>
      <p:pic>
        <p:nvPicPr>
          <p:cNvPr id="35844" name="Picture 7"/>
          <p:cNvPicPr>
            <a:picLocks noGrp="1" noChangeAspect="1" noChangeArrowheads="1"/>
          </p:cNvPicPr>
          <p:nvPr>
            <p:ph sz="quarter" idx="2"/>
          </p:nvPr>
        </p:nvPicPr>
        <p:blipFill>
          <a:blip r:embed="rId2" cstate="email">
            <a:extLst>
              <a:ext uri="{28A0092B-C50C-407E-A947-70E740481C1C}">
                <a14:useLocalDpi xmlns:a14="http://schemas.microsoft.com/office/drawing/2010/main" val="0"/>
              </a:ext>
            </a:extLst>
          </a:blip>
          <a:srcRect/>
          <a:stretch>
            <a:fillRect/>
          </a:stretch>
        </p:blipFill>
        <p:spPr>
          <a:xfrm>
            <a:off x="1187624" y="4673301"/>
            <a:ext cx="2473325" cy="1539875"/>
          </a:xfrm>
          <a:noFill/>
        </p:spPr>
      </p:pic>
      <p:sp>
        <p:nvSpPr>
          <p:cNvPr id="31746" name="AutoShape 2" descr="data:image/jpg;base64,/9j/4AAQSkZJRgABAQAAAQABAAD/2wBDAAkGBwgHBgkIBwgKCgkLDRYPDQwMDRsUFRAWIB0iIiAdHx8kKDQsJCYxJx8fLT0tMTU3Ojo6Iys/RD84QzQ5Ojf/2wBDAQoKCg0MDRoPDxo3JR8lNzc3Nzc3Nzc3Nzc3Nzc3Nzc3Nzc3Nzc3Nzc3Nzc3Nzc3Nzc3Nzc3Nzc3Nzc3Nzc3Nzf/wAARCACUALADASIAAhEBAxEB/8QAHAAAAQQDAQAAAAAAAAAAAAAAAAECBQYDBAcI/8QAQBAAAQMDAQUFBQYEAwkAAAAAAQACAwQFESEGEjFBURMiYXGBBxQyUpEjQnKhwdEzseHwFWKSFiQlNEOCk7LC/8QAFgEBAQEAAAAAAAAAAAAAAAAAAAEC/8QAFhEBAQEAAAAAAAAAAAAAAAAAABEB/9oADAMBAAIRAxEAPwDuKEiMoBAQgIFQhCAQkyjKBUZTJJGsaXPIaBzJUFfto6e10b6mSWOGBg1lkycno1o1JQT+Qkc9rRlzgB1Oi49V7X325TGSCqmoaTPdYA3tX/iOO7+Ea+K0J6ieodvVE8szjxMjy7+ZVg7NJdLfGcSV1M09DM3901l4tjzhtxpCegmb+64uGN6D6LVrHNyAAMAJB35j2PbvMcHN6g5CXK86Q3auoahkdslqhVPyWxU7iCccyM4x4lWKxe1e6UkgivlNHUxg7riw7srPPTBPoEg7UhRGz+0lr2hpu2tlQJCPjido9n4m8lLqAQkwlQCEIQIhCVAIQhAIQsVRPFTwvlnkZHGwZc97sAeqDItK43GCgZmRw3uTcqCk2pNbJuWiIui1DZ3jHaeLR08T6BYnU53XzVLt+Z3En9EGzNcYpqSWuqZw2mhaXPcdGsA8Fy243CbaOv8A8RqQWUrCRRUx4Mb87h8xUltlX9u+LZunf9jGRUV5aeLictj/ACBKjR6ei1gdx4Z8k4BDU4aIpsrxEwuPHkoOtqXDuwsdLNI4MjjZ8T3HQAeOVsXKrG8Q12Q0YUtsJRRB0m0VdjDAWUTXfR0nrwHqgk6S0xbMWZ/blkt1qgDPI3XvcmN/yjh4nJXP9saY0tdDM7Aknj3ngeBxn++ivlZXxbk94uTyymi/hN656DqeAXLb1dZrvcJKucbu9oyMcGNHAfv1OURltd1q7fVx1VFUSQVEZy2RjsEfuPBd09n3tBg2ha2huO5BcwNMaMn8W9D4fRef4InP4D1W/BHLTvZLE9zJGEOa5hwWkcCD1SD1aOHFKqR7N9shtHRGkr3Bt0pmgyDh2rfnH6j91d1kCEIQIlSJUAkKFBbVbSU9gpAXYkqpAexhzx8T4BBnv9/orFSmWrfmQj7OFp7zz+3iufxz3PbOuMtbllvjf3IGHDCeh645n6YUJTx1+1F7xPK580pzJIeEbBxwOQHIK9upXx0bKK2S+5UjGgOmYR2jh4Hl+LieXVUJUV1o2dYGVlXGyoIHcaC5+OWGgZwtK57VUEFgqLtA50nZu7OON8Za58pHdbg6+PllQdTZ7V7wKOlifNVTOxvOlcXOPUnP5qAvVTHcbrHRUr9+22sGNryc9tNwc/xxjARWKgjlZG+Wpdv1U7zLO88XOPH6LbBWIFODlRlB0WCvqRBCcHDncFk38BVy71oe97s4YwczyCDYtVum2gvEFrgeWtkO/PIP+nEPid5ngPEq2XSgMErqW0zyPpKRg34KiXebgfda7GRp5hP2Yozs3s86aZmLvc8OLTxjZ9xnoDk+J8FXtuLyKKibZ6V5NRMN+peDqGnl6/y80RAbWbQG9TxwwNdFRwfw4zxJ5uPjyCiaWmdI7ONBzTKeEyOwOHM9FPW6iE26C3EX/sgyW63PnHd7kQPx41d5BTf+zNFURgTtc/TiXkH8lv2+mwBp05KWjaA3CChS01x2OuNPdbdO98UMgd3zkx9c9WkaEL0Ns3eqfaCz01xpT3ZW99uc7jhxb6Fcwr6ZlTTSRSNDmvaQR4LW9jd1ksu0FVs3VPzDOSYSTwcBlv1bp6BTR21CQJVAiVCbI8MaXOIDQMknkEEbtDeKeyW2SrqDkjSOPOr3cgP70XFbnX1NzrJauskL5ZDk9GjkB0AUptdfnX27OkYc0sWWQDw+bzP8lj2aoI6u5sdUY93g+0lzwIHL1VVZ9l6JtuhbTuA96mYJ6snjGw/Az1wSfXql2tvBoKZ7WyA54AHQnktXZW5uqaWvuzzG6SuqHS4kfjufC0D/ALQPqq5enPu1+pqKMNj33Fzt05a0cz5AaoEdVS2uxyVhd/xO5EwwOPFjcd9/oNB5qJpo2U8LIomgNYMeaLhXtul2knh/5OmHu1ID8jeJ9Tqmh2FUbAenNcsAcldIGMLnHACKx3KqEMBa099+notHZyljrbo2pqmg0lG4SOaRpJINWt8h8R9OqjLtX7zjJ10Y3xWpRXivoYOxp5wG7xcQWNOXc+SI6Nc7uKKlmu9YQ+T4YIycdo88v1+q5hLLNWVUk9Q8yTTOLnu+Yn+/osldX1dwka+rndIWjDRoA0eAGgWxbKR0z+Gg4nog27bR9pjTug5J+Yq1UFMAQcABYKGlDWgAaDRTETWsbk4AHElBsxbkbc5AA450WdrwWgggg6ghVe8VhrezpKdjnQukG9Iw53uGQB5OBUxQb8FDBFMGNfGwMIZw00Qb8jhulUy/yyW3aKgr6bLZRq1w07zTkfzVokmGFUdsJMuoznUSOx/p/og9H2usjuFvpqyE/ZzxNkb6jK2lS/ZLXGr2Rjhc7LqWV8WvynvD8nY9Fc1kKqb7Srz7jam0MLsTVmQ4jiIxx+ug+quJ4Li23VwNftNV7rsxwEQM10Abx/PKYIRgyeqlpZjb9nqp7DiSaGSQnwAIb/8AR9VFsIawuPIK0Nsz7oZaP4QaRsOTyJZ+5WlVez1jW2hkA+JjWt48AEXSd1vtslVE7/fbgDTU/Vkf33evDyBUbZbfUz17KOR3Yvb3alrxrFu/EfoE27VrbnepZohilpgIKZo4ADQoggY2GJkTPhaMBZmuWu1ye0oNgOUZda0EOjaQGt+I8k+urDE3s4z3+ZHJV6ql7Zxjacxg94/Mf2RWGSQzydoc7oHcB5DqkTw3KUMyRojJ9JA6aZrWjUq4W2hbCxrQ3zJ5rTstuEUe89vfdx0UzVTigpHTlm9ggY4cUVuN3IYy572NaNcuOiiamtmuUnu1LlsZ+6dC8anezyGWgLTpPfLjUvfG4FoeTmRmQB938icDwVigijpYRHGTgZ1JyTk5QYrfQx0MYdo6dww+TJOf74eizySrHJL4rBvElBlkl7qqm1Eu9U0cf43/AJAfqrLIcNVJuU4qr1K5hyyECJvnnJQdp9iDnf4TcAT3e2Zj/TqumrnnsdpXU+zfauGPeJ3PHiBho/kV0MLOhrnbrS48hleeppDNUyyuOS97nHzJJXoVwyCDwOi891sLqatnhcCCyRwIPgcK4GzP3YHHwwus2+NkcRqBgb3E9MafouOV+ZKWZjD3nMIHnhWSTaqE2aGrjmOJog50eeD8d4HyOVVO2/vkcEb4qRkYqqj7MyADeI8SqPAwRRtY3kOPVY56iWvq3Vkx1doxp5Dqn74b8Rx5ojYaeCwVNYIwWM7zuvRas1YcFrCAObioyScyktjOG83cz5IH1E7pSY43HJ+N/wCia1mMADAASMaBo3QLK0IEDVI2ik7WYyOHdadB4rRAzoFabVTdnE1vMDXxPNESdLFutCz1NO2op3wyZDXYyQOGuUrAAErn4RSMbHBE2OIBrWjAAWGSRNllWs5+SgyF2U9uBxWAPxzCjbteGUUWPjld8EY4n+iA2ju3ukHYwYNRL3Y29PH0UBaaKSoqIaWLvSPfu56uPErWzLNO6Wd4dO/4iODR0C6l7K9l3SStuVQwgYxECOXVB1PZagZb7XTUzAQ2NgaPQKcWGnjDIwAFlWQHgVx/2mWl1ruxuAafcqx38TGkcvNp6Z4j1C7Bha1xoKa5UUtHXQtmp5m7r2OGQQg85TSY4+niod0MMUrt0d13e3c6Z6q27dbCV+zMjqihlmktbj3XjXs/BwPDzVHlM5OTO7oe60fotUbT5yFpzVeSQ0l5/wAvAevBYywO+Iud+IoDN3QADwAQYnh0h+1wW8mjh/VPATg1KGoBoWQJAE4Ih0RAkaTwDhn6q6UW7uAhUlbdNcqmm/hSNx8jxp6FFXguAbxWrNKBzVdG0sgbiSmOerHAhYJdoXO+Cnd6uAQT0k2q15aqOJpc94aB8xwq5NdquT4SyMeAyfzWoe1ndvO3pHfM86IJatvheCyjA6doeA8uqiWB80heC573fFI9ZmU/3pTnw5K2bH7KVF8qGucx0dI06uAxveA8PFAbC7JSXerbJIw+7MI3nEfGeg8F3600EdHTsjY0BrRgYGFr2GzwW6ljihYGtaNAApkDA0WQBKkSoBCEIMc0Mc0bo5WNfG8EOa4ZDh0IXJduPZe5pfXbON3mal9GTqPwHn5Lrya5u8MIPJU8D4JHNkYWuacOaRggpm7kZGoXfttNiqW9b07WCOpA/iNGp8+q4/etlrlaZHdpA50Y++wZC0iA3UYWQjkQQQmkIGhKkKTKB2U3ISEphJQOdunim4Z0P1TVkghmqJBHTxPlf8rASUA0N5NCzwtfI9rI2l7nHDWtGpVpsPs9u1xc11Sz3aI/MMuI8uS6nszsJb7S0ObEHSc3u1clVQtkPZ7U1z2VF1Z2cWciLOp812O1WqChgZHDGGtaBoAt2npmQtAaMADTCzgLIQADgnIQgEISIFQhCAQhCBrmB3ELRq7ZBUgiSMH0UgkQUK9+z213Al5pwx5+8zQqm3D2VTsLjR1Tscg9uV28tCY6Jh4tCtHnip9nV8izuthf5OIWmdg9oM491Z/5F6RNPGeLR9E33WL5B9Eo86xezu/ycYomDxeSpOj9lVxlI94qmMGfuMz/ADXeBTRg/CPoniJg4AY8ko5Va/ZPb4i11UZZyDrvuwD6BXS1bJ2+3MAp6aJgxyZhWMNA5BLhSjXhpWRABrQMeC2AMJUIESpEqAQhCBEqEIBCEIESoQgEIQgEIQgEIQgEiEIFQhCAQhCAQhCAQhCAQhCD/9k="/>
          <p:cNvSpPr>
            <a:spLocks noChangeAspect="1" noChangeArrowheads="1"/>
          </p:cNvSpPr>
          <p:nvPr/>
        </p:nvSpPr>
        <p:spPr bwMode="auto">
          <a:xfrm>
            <a:off x="77788" y="-631825"/>
            <a:ext cx="1571625" cy="1323975"/>
          </a:xfrm>
          <a:prstGeom prst="rect">
            <a:avLst/>
          </a:prstGeom>
          <a:noFill/>
        </p:spPr>
        <p:txBody>
          <a:bodyPr vert="horz" wrap="square" lIns="91440" tIns="45720" rIns="91440" bIns="45720" numCol="1" anchor="t" anchorCtr="0" compatLnSpc="1">
            <a:prstTxWarp prst="textNoShape">
              <a:avLst/>
            </a:prstTxWarp>
          </a:bodyPr>
          <a:lstStyle/>
          <a:p>
            <a:endParaRPr lang="es-MX" dirty="0"/>
          </a:p>
        </p:txBody>
      </p:sp>
      <p:sp>
        <p:nvSpPr>
          <p:cNvPr id="31748" name="AutoShape 4" descr="data:image/jpg;base64,/9j/4AAQSkZJRgABAQAAAQABAAD/2wBDAAkGBwgHBgkIBwgKCgkLDRYPDQwMDRsUFRAWIB0iIiAdHx8kKDQsJCYxJx8fLT0tMTU3Ojo6Iys/RD84QzQ5Ojf/2wBDAQoKCg0MDRoPDxo3JR8lNzc3Nzc3Nzc3Nzc3Nzc3Nzc3Nzc3Nzc3Nzc3Nzc3Nzc3Nzc3Nzc3Nzc3Nzc3Nzc3Nzf/wAARCACUALADASIAAhEBAxEB/8QAHAAAAQQDAQAAAAAAAAAAAAAAAAECBQYDBAcI/8QAQBAAAQMDAQUFBQYEAwkAAAAAAQACAwQFESEGEjFBURMiYXGBBxQyUpEjQnKhwdEzseHwFWKSFiQlNEOCk7LC/8QAFgEBAQEAAAAAAAAAAAAAAAAAAAEC/8QAFhEBAQEAAAAAAAAAAAAAAAAAABEB/9oADAMBAAIRAxEAPwDuKEiMoBAQgIFQhCAQkyjKBUZTJJGsaXPIaBzJUFfto6e10b6mSWOGBg1lkycno1o1JQT+Qkc9rRlzgB1Oi49V7X325TGSCqmoaTPdYA3tX/iOO7+Ea+K0J6ieodvVE8szjxMjy7+ZVg7NJdLfGcSV1M09DM3901l4tjzhtxpCegmb+64uGN6D6LVrHNyAAMAJB35j2PbvMcHN6g5CXK86Q3auoahkdslqhVPyWxU7iCccyM4x4lWKxe1e6UkgivlNHUxg7riw7srPPTBPoEg7UhRGz+0lr2hpu2tlQJCPjido9n4m8lLqAQkwlQCEIQIhCVAIQhAIQsVRPFTwvlnkZHGwZc97sAeqDItK43GCgZmRw3uTcqCk2pNbJuWiIui1DZ3jHaeLR08T6BYnU53XzVLt+Z3En9EGzNcYpqSWuqZw2mhaXPcdGsA8Fy243CbaOv8A8RqQWUrCRRUx4Mb87h8xUltlX9u+LZunf9jGRUV5aeLictj/ACBKjR6ei1gdx4Z8k4BDU4aIpsrxEwuPHkoOtqXDuwsdLNI4MjjZ8T3HQAeOVsXKrG8Q12Q0YUtsJRRB0m0VdjDAWUTXfR0nrwHqgk6S0xbMWZ/blkt1qgDPI3XvcmN/yjh4nJXP9saY0tdDM7Aknj3ngeBxn++ivlZXxbk94uTyymi/hN656DqeAXLb1dZrvcJKucbu9oyMcGNHAfv1OURltd1q7fVx1VFUSQVEZy2RjsEfuPBd09n3tBg2ha2huO5BcwNMaMn8W9D4fRef4InP4D1W/BHLTvZLE9zJGEOa5hwWkcCD1SD1aOHFKqR7N9shtHRGkr3Bt0pmgyDh2rfnH6j91d1kCEIQIlSJUAkKFBbVbSU9gpAXYkqpAexhzx8T4BBnv9/orFSmWrfmQj7OFp7zz+3iufxz3PbOuMtbllvjf3IGHDCeh645n6YUJTx1+1F7xPK580pzJIeEbBxwOQHIK9upXx0bKK2S+5UjGgOmYR2jh4Hl+LieXVUJUV1o2dYGVlXGyoIHcaC5+OWGgZwtK57VUEFgqLtA50nZu7OON8Za58pHdbg6+PllQdTZ7V7wKOlifNVTOxvOlcXOPUnP5qAvVTHcbrHRUr9+22sGNryc9tNwc/xxjARWKgjlZG+Wpdv1U7zLO88XOPH6LbBWIFODlRlB0WCvqRBCcHDncFk38BVy71oe97s4YwczyCDYtVum2gvEFrgeWtkO/PIP+nEPid5ngPEq2XSgMErqW0zyPpKRg34KiXebgfda7GRp5hP2Yozs3s86aZmLvc8OLTxjZ9xnoDk+J8FXtuLyKKibZ6V5NRMN+peDqGnl6/y80RAbWbQG9TxwwNdFRwfw4zxJ5uPjyCiaWmdI7ONBzTKeEyOwOHM9FPW6iE26C3EX/sgyW63PnHd7kQPx41d5BTf+zNFURgTtc/TiXkH8lv2+mwBp05KWjaA3CChS01x2OuNPdbdO98UMgd3zkx9c9WkaEL0Ns3eqfaCz01xpT3ZW99uc7jhxb6Fcwr6ZlTTSRSNDmvaQR4LW9jd1ksu0FVs3VPzDOSYSTwcBlv1bp6BTR21CQJVAiVCbI8MaXOIDQMknkEEbtDeKeyW2SrqDkjSOPOr3cgP70XFbnX1NzrJauskL5ZDk9GjkB0AUptdfnX27OkYc0sWWQDw+bzP8lj2aoI6u5sdUY93g+0lzwIHL1VVZ9l6JtuhbTuA96mYJ6snjGw/Az1wSfXql2tvBoKZ7WyA54AHQnktXZW5uqaWvuzzG6SuqHS4kfjufC0D/ALQPqq5enPu1+pqKMNj33Fzt05a0cz5AaoEdVS2uxyVhd/xO5EwwOPFjcd9/oNB5qJpo2U8LIomgNYMeaLhXtul2knh/5OmHu1ID8jeJ9Tqmh2FUbAenNcsAcldIGMLnHACKx3KqEMBa099+notHZyljrbo2pqmg0lG4SOaRpJINWt8h8R9OqjLtX7zjJ10Y3xWpRXivoYOxp5wG7xcQWNOXc+SI6Nc7uKKlmu9YQ+T4YIycdo88v1+q5hLLNWVUk9Q8yTTOLnu+Yn+/osldX1dwka+rndIWjDRoA0eAGgWxbKR0z+Gg4nog27bR9pjTug5J+Yq1UFMAQcABYKGlDWgAaDRTETWsbk4AHElBsxbkbc5AA450WdrwWgggg6ghVe8VhrezpKdjnQukG9Iw53uGQB5OBUxQb8FDBFMGNfGwMIZw00Qb8jhulUy/yyW3aKgr6bLZRq1w07zTkfzVokmGFUdsJMuoznUSOx/p/og9H2usjuFvpqyE/ZzxNkb6jK2lS/ZLXGr2Rjhc7LqWV8WvynvD8nY9Fc1kKqb7Srz7jam0MLsTVmQ4jiIxx+ug+quJ4Li23VwNftNV7rsxwEQM10Abx/PKYIRgyeqlpZjb9nqp7DiSaGSQnwAIb/8AR9VFsIawuPIK0Nsz7oZaP4QaRsOTyJZ+5WlVez1jW2hkA+JjWt48AEXSd1vtslVE7/fbgDTU/Vkf33evDyBUbZbfUz17KOR3Yvb3alrxrFu/EfoE27VrbnepZohilpgIKZo4ADQoggY2GJkTPhaMBZmuWu1ye0oNgOUZda0EOjaQGt+I8k+urDE3s4z3+ZHJV6ql7Zxjacxg94/Mf2RWGSQzydoc7oHcB5DqkTw3KUMyRojJ9JA6aZrWjUq4W2hbCxrQ3zJ5rTstuEUe89vfdx0UzVTigpHTlm9ggY4cUVuN3IYy572NaNcuOiiamtmuUnu1LlsZ+6dC8anezyGWgLTpPfLjUvfG4FoeTmRmQB938icDwVigijpYRHGTgZ1JyTk5QYrfQx0MYdo6dww+TJOf74eizySrHJL4rBvElBlkl7qqm1Eu9U0cf43/AJAfqrLIcNVJuU4qr1K5hyyECJvnnJQdp9iDnf4TcAT3e2Zj/TqumrnnsdpXU+zfauGPeJ3PHiBho/kV0MLOhrnbrS48hleeppDNUyyuOS97nHzJJXoVwyCDwOi891sLqatnhcCCyRwIPgcK4GzP3YHHwwus2+NkcRqBgb3E9MafouOV+ZKWZjD3nMIHnhWSTaqE2aGrjmOJog50eeD8d4HyOVVO2/vkcEb4qRkYqqj7MyADeI8SqPAwRRtY3kOPVY56iWvq3Vkx1doxp5Dqn74b8Rx5ojYaeCwVNYIwWM7zuvRas1YcFrCAObioyScyktjOG83cz5IH1E7pSY43HJ+N/wCia1mMADAASMaBo3QLK0IEDVI2ik7WYyOHdadB4rRAzoFabVTdnE1vMDXxPNESdLFutCz1NO2op3wyZDXYyQOGuUrAAErn4RSMbHBE2OIBrWjAAWGSRNllWs5+SgyF2U9uBxWAPxzCjbteGUUWPjld8EY4n+iA2ju3ukHYwYNRL3Y29PH0UBaaKSoqIaWLvSPfu56uPErWzLNO6Wd4dO/4iODR0C6l7K9l3SStuVQwgYxECOXVB1PZagZb7XTUzAQ2NgaPQKcWGnjDIwAFlWQHgVx/2mWl1ruxuAafcqx38TGkcvNp6Z4j1C7Bha1xoKa5UUtHXQtmp5m7r2OGQQg85TSY4+niod0MMUrt0d13e3c6Z6q27dbCV+zMjqihlmktbj3XjXs/BwPDzVHlM5OTO7oe60fotUbT5yFpzVeSQ0l5/wAvAevBYywO+Iud+IoDN3QADwAQYnh0h+1wW8mjh/VPATg1KGoBoWQJAE4Ih0RAkaTwDhn6q6UW7uAhUlbdNcqmm/hSNx8jxp6FFXguAbxWrNKBzVdG0sgbiSmOerHAhYJdoXO+Cnd6uAQT0k2q15aqOJpc94aB8xwq5NdquT4SyMeAyfzWoe1ndvO3pHfM86IJatvheCyjA6doeA8uqiWB80heC573fFI9ZmU/3pTnw5K2bH7KVF8qGucx0dI06uAxveA8PFAbC7JSXerbJIw+7MI3nEfGeg8F3600EdHTsjY0BrRgYGFr2GzwW6ljihYGtaNAApkDA0WQBKkSoBCEIMc0Mc0bo5WNfG8EOa4ZDh0IXJduPZe5pfXbON3mal9GTqPwHn5Lrya5u8MIPJU8D4JHNkYWuacOaRggpm7kZGoXfttNiqW9b07WCOpA/iNGp8+q4/etlrlaZHdpA50Y++wZC0iA3UYWQjkQQQmkIGhKkKTKB2U3ISEphJQOdunim4Z0P1TVkghmqJBHTxPlf8rASUA0N5NCzwtfI9rI2l7nHDWtGpVpsPs9u1xc11Sz3aI/MMuI8uS6nszsJb7S0ObEHSc3u1clVQtkPZ7U1z2VF1Z2cWciLOp812O1WqChgZHDGGtaBoAt2npmQtAaMADTCzgLIQADgnIQgEISIFQhCAQhCBrmB3ELRq7ZBUgiSMH0UgkQUK9+z213Al5pwx5+8zQqm3D2VTsLjR1Tscg9uV28tCY6Jh4tCtHnip9nV8izuthf5OIWmdg9oM491Z/5F6RNPGeLR9E33WL5B9Eo86xezu/ycYomDxeSpOj9lVxlI94qmMGfuMz/ADXeBTRg/CPoniJg4AY8ko5Va/ZPb4i11UZZyDrvuwD6BXS1bJ2+3MAp6aJgxyZhWMNA5BLhSjXhpWRABrQMeC2AMJUIESpEqAQhCBEqEIBCEIESoQgEIQgEIQgEIQgEiEIFQhCAQhCAQhCAQhCAQhCD/9k="/>
          <p:cNvSpPr>
            <a:spLocks noChangeAspect="1" noChangeArrowheads="1"/>
          </p:cNvSpPr>
          <p:nvPr/>
        </p:nvSpPr>
        <p:spPr bwMode="auto">
          <a:xfrm>
            <a:off x="77788" y="-631825"/>
            <a:ext cx="1571625" cy="1323975"/>
          </a:xfrm>
          <a:prstGeom prst="rect">
            <a:avLst/>
          </a:prstGeom>
          <a:noFill/>
        </p:spPr>
        <p:txBody>
          <a:bodyPr vert="horz" wrap="square" lIns="91440" tIns="45720" rIns="91440" bIns="45720" numCol="1" anchor="t" anchorCtr="0" compatLnSpc="1">
            <a:prstTxWarp prst="textNoShape">
              <a:avLst/>
            </a:prstTxWarp>
          </a:bodyPr>
          <a:lstStyle/>
          <a:p>
            <a:endParaRPr lang="es-MX" dirty="0"/>
          </a:p>
        </p:txBody>
      </p:sp>
      <p:pic>
        <p:nvPicPr>
          <p:cNvPr id="31750" name="Picture 6" descr="http://t3.gstatic.com/images?q=tbn:ANd9GcRIA4it0rRLfYdt896VEvNoSOHk1IQW6YCSxcwRyFV3YLb-jC73hQ"/>
          <p:cNvPicPr>
            <a:picLocks noChangeAspect="1" noChangeArrowheads="1"/>
          </p:cNvPicPr>
          <p:nvPr/>
        </p:nvPicPr>
        <p:blipFill>
          <a:blip r:embed="rId3" cstate="print"/>
          <a:srcRect/>
          <a:stretch>
            <a:fillRect/>
          </a:stretch>
        </p:blipFill>
        <p:spPr bwMode="auto">
          <a:xfrm>
            <a:off x="6084168" y="4457277"/>
            <a:ext cx="2286000" cy="192405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457200" y="274638"/>
            <a:ext cx="8229600" cy="1143000"/>
          </a:xfrm>
          <a:noFill/>
          <a:ln>
            <a:noFill/>
          </a:ln>
        </p:spPr>
        <p:txBody>
          <a:bodyPr vert="horz" wrap="square" lIns="0" tIns="45720" rIns="0" bIns="0" numCol="1" anchor="b" anchorCtr="0" compatLnSpc="1">
            <a:prstTxWarp prst="textNoShape">
              <a:avLst/>
            </a:prstTxWarp>
          </a:bodyPr>
          <a:lstStyle/>
          <a:p>
            <a:r>
              <a:rPr lang="es-ES_tradnl" sz="4000" dirty="0"/>
              <a:t>Uso seguro de computadoras</a:t>
            </a:r>
            <a:endParaRPr lang="es-MX" sz="4000" dirty="0"/>
          </a:p>
        </p:txBody>
      </p:sp>
      <p:sp>
        <p:nvSpPr>
          <p:cNvPr id="103427" name="Rectangle 3"/>
          <p:cNvSpPr>
            <a:spLocks noGrp="1" noChangeArrowheads="1"/>
          </p:cNvSpPr>
          <p:nvPr>
            <p:ph idx="1"/>
          </p:nvPr>
        </p:nvSpPr>
        <p:spPr>
          <a:xfrm>
            <a:off x="251520" y="1600348"/>
            <a:ext cx="8353425" cy="4852988"/>
          </a:xfrm>
        </p:spPr>
        <p:txBody>
          <a:bodyPr/>
          <a:lstStyle/>
          <a:p>
            <a:pPr algn="just"/>
            <a:r>
              <a:rPr lang="es-MX" sz="2800" b="1" dirty="0"/>
              <a:t>Recomendaciones</a:t>
            </a:r>
            <a:endParaRPr lang="es-MX" sz="2800" dirty="0"/>
          </a:p>
          <a:p>
            <a:pPr lvl="1" algn="just"/>
            <a:endParaRPr lang="es-MX" sz="2200" dirty="0"/>
          </a:p>
          <a:p>
            <a:pPr lvl="1" algn="just"/>
            <a:r>
              <a:rPr lang="es-MX" sz="2200" dirty="0"/>
              <a:t>Iluminación, ruido y temperatura</a:t>
            </a:r>
          </a:p>
          <a:p>
            <a:pPr lvl="2" algn="just"/>
            <a:r>
              <a:rPr lang="es-MX" dirty="0"/>
              <a:t>Forzar más de lo necesario nuestra vista</a:t>
            </a:r>
          </a:p>
          <a:p>
            <a:pPr lvl="2" algn="just"/>
            <a:r>
              <a:rPr lang="es-MX" dirty="0"/>
              <a:t>Iluminación correcta (tenue).</a:t>
            </a:r>
          </a:p>
          <a:p>
            <a:pPr lvl="1" algn="just"/>
            <a:r>
              <a:rPr lang="es-MX" sz="2200" dirty="0"/>
              <a:t>Ansiedad e irritación por ruido (impresora, fax) </a:t>
            </a:r>
          </a:p>
          <a:p>
            <a:pPr lvl="3" algn="just"/>
            <a:r>
              <a:rPr lang="es-MX" sz="2300" dirty="0"/>
              <a:t>Encerramientos acústicos.</a:t>
            </a:r>
          </a:p>
          <a:p>
            <a:pPr lvl="1" algn="just"/>
            <a:r>
              <a:rPr lang="es-MX" sz="2200" dirty="0"/>
              <a:t>Temperatura y humedad: calor o frío produce incomodidad, somnolencia o ansiedad e inquietud.</a:t>
            </a:r>
          </a:p>
          <a:p>
            <a:pPr lvl="3" algn="just"/>
            <a:r>
              <a:rPr lang="es-MX" sz="2300" dirty="0"/>
              <a:t>Temperatura ambiental entre 19º y 24ºC</a:t>
            </a:r>
          </a:p>
          <a:p>
            <a:pPr lvl="3" algn="just"/>
            <a:r>
              <a:rPr lang="es-MX" sz="2300" dirty="0"/>
              <a:t>Humedad relativa entre el 40% y 70%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a:ln>
            <a:noFill/>
          </a:ln>
        </p:spPr>
        <p:txBody>
          <a:bodyPr vert="horz" wrap="square" lIns="0" tIns="45720" rIns="0" bIns="0" numCol="1" anchor="b" anchorCtr="0" compatLnSpc="1">
            <a:prstTxWarp prst="textNoShape">
              <a:avLst/>
            </a:prstTxWarp>
          </a:bodyPr>
          <a:lstStyle/>
          <a:p>
            <a:r>
              <a:rPr lang="es-ES_tradnl" sz="4000" dirty="0"/>
              <a:t>Uso seguro de computadoras</a:t>
            </a:r>
            <a:endParaRPr lang="es-MX" sz="4000" dirty="0"/>
          </a:p>
        </p:txBody>
      </p:sp>
      <p:sp>
        <p:nvSpPr>
          <p:cNvPr id="37891" name="Rectangle 3"/>
          <p:cNvSpPr>
            <a:spLocks noGrp="1" noChangeArrowheads="1"/>
          </p:cNvSpPr>
          <p:nvPr>
            <p:ph type="body" sz="half" idx="1"/>
          </p:nvPr>
        </p:nvSpPr>
        <p:spPr>
          <a:xfrm>
            <a:off x="4284663" y="1557338"/>
            <a:ext cx="4175125" cy="4895850"/>
          </a:xfrm>
        </p:spPr>
        <p:txBody>
          <a:bodyPr>
            <a:normAutofit lnSpcReduction="10000"/>
          </a:bodyPr>
          <a:lstStyle/>
          <a:p>
            <a:pPr>
              <a:spcBef>
                <a:spcPts val="1200"/>
              </a:spcBef>
              <a:spcAft>
                <a:spcPts val="1200"/>
              </a:spcAft>
            </a:pPr>
            <a:r>
              <a:rPr lang="es-MX" sz="2400" b="1" dirty="0"/>
              <a:t>Postura</a:t>
            </a:r>
            <a:endParaRPr lang="es-MX" sz="2400" dirty="0"/>
          </a:p>
          <a:p>
            <a:pPr lvl="1">
              <a:spcBef>
                <a:spcPts val="1200"/>
              </a:spcBef>
              <a:spcAft>
                <a:spcPts val="1200"/>
              </a:spcAft>
            </a:pPr>
            <a:r>
              <a:rPr lang="es-MX" sz="2400" dirty="0"/>
              <a:t>Columna vertebral recta.</a:t>
            </a:r>
          </a:p>
          <a:p>
            <a:pPr lvl="1">
              <a:spcBef>
                <a:spcPts val="1200"/>
              </a:spcBef>
              <a:spcAft>
                <a:spcPts val="1200"/>
              </a:spcAft>
            </a:pPr>
            <a:r>
              <a:rPr lang="es-MX" sz="2400" dirty="0"/>
              <a:t>Muñecas sin doblarlas.</a:t>
            </a:r>
          </a:p>
          <a:p>
            <a:pPr lvl="1">
              <a:spcBef>
                <a:spcPts val="1200"/>
              </a:spcBef>
              <a:spcAft>
                <a:spcPts val="1200"/>
              </a:spcAft>
            </a:pPr>
            <a:r>
              <a:rPr lang="es-MX" sz="2400" dirty="0"/>
              <a:t>Manos relajadas.</a:t>
            </a:r>
          </a:p>
          <a:p>
            <a:pPr lvl="1">
              <a:spcBef>
                <a:spcPts val="1200"/>
              </a:spcBef>
              <a:spcAft>
                <a:spcPts val="1200"/>
              </a:spcAft>
            </a:pPr>
            <a:r>
              <a:rPr lang="es-MX" sz="2400" dirty="0"/>
              <a:t>Visión paralela a la superficie de trabajo.</a:t>
            </a:r>
          </a:p>
          <a:p>
            <a:pPr lvl="1">
              <a:spcBef>
                <a:spcPts val="1200"/>
              </a:spcBef>
              <a:spcAft>
                <a:spcPts val="1200"/>
              </a:spcAft>
            </a:pPr>
            <a:r>
              <a:rPr lang="es-MX" sz="2400" dirty="0"/>
              <a:t>Postura relajada erguida.</a:t>
            </a:r>
          </a:p>
        </p:txBody>
      </p:sp>
      <p:pic>
        <p:nvPicPr>
          <p:cNvPr id="37892" name="Picture 5" descr="ergonomia"/>
          <p:cNvPicPr>
            <a:picLocks noGrp="1" noChangeAspect="1" noChangeArrowheads="1"/>
          </p:cNvPicPr>
          <p:nvPr>
            <p:ph sz="half" idx="2"/>
          </p:nvPr>
        </p:nvPicPr>
        <p:blipFill>
          <a:blip r:embed="rId2" cstate="email">
            <a:extLst>
              <a:ext uri="{28A0092B-C50C-407E-A947-70E740481C1C}">
                <a14:useLocalDpi xmlns:a14="http://schemas.microsoft.com/office/drawing/2010/main" val="0"/>
              </a:ext>
            </a:extLst>
          </a:blip>
          <a:srcRect/>
          <a:stretch>
            <a:fillRect/>
          </a:stretch>
        </p:blipFill>
        <p:spPr>
          <a:xfrm>
            <a:off x="893763" y="1557338"/>
            <a:ext cx="3030537" cy="4535487"/>
          </a:xfr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4" name="Group 14"/>
          <p:cNvGrpSpPr>
            <a:grpSpLocks/>
          </p:cNvGrpSpPr>
          <p:nvPr/>
        </p:nvGrpSpPr>
        <p:grpSpPr bwMode="auto">
          <a:xfrm>
            <a:off x="107504" y="908720"/>
            <a:ext cx="8867775" cy="6000750"/>
            <a:chOff x="276225" y="1465263"/>
            <a:chExt cx="8867775" cy="5392737"/>
          </a:xfrm>
        </p:grpSpPr>
        <p:pic>
          <p:nvPicPr>
            <p:cNvPr id="38915" name="Picture 18" descr="newhorrors">
              <a:hlinkClick r:id="rId2" action="ppaction://hlinkpres?slideindex=5&amp;slidetitle=Slide 5"/>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39763" y="1465263"/>
              <a:ext cx="8350250" cy="534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6" name="Text Box 19"/>
            <p:cNvSpPr txBox="1">
              <a:spLocks noChangeArrowheads="1"/>
            </p:cNvSpPr>
            <p:nvPr/>
          </p:nvSpPr>
          <p:spPr bwMode="auto">
            <a:xfrm>
              <a:off x="5657850" y="1565275"/>
              <a:ext cx="1762125" cy="6397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b="1" dirty="0">
                  <a:latin typeface="Verdana" pitchFamily="34" charset="0"/>
                </a:rPr>
                <a:t>Cactus que crece en ambientes secos</a:t>
              </a:r>
            </a:p>
          </p:txBody>
        </p:sp>
        <p:sp>
          <p:nvSpPr>
            <p:cNvPr id="38917" name="Text Box 20"/>
            <p:cNvSpPr txBox="1">
              <a:spLocks noChangeArrowheads="1"/>
            </p:cNvSpPr>
            <p:nvPr/>
          </p:nvSpPr>
          <p:spPr bwMode="auto">
            <a:xfrm>
              <a:off x="7196138" y="2755900"/>
              <a:ext cx="1947862"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b="1" dirty="0">
                  <a:latin typeface="Verdana" pitchFamily="34" charset="0"/>
                </a:rPr>
                <a:t>Lámpara en posición incorrecta</a:t>
              </a:r>
            </a:p>
          </p:txBody>
        </p:sp>
        <p:sp>
          <p:nvSpPr>
            <p:cNvPr id="38918" name="Text Box 21"/>
            <p:cNvSpPr txBox="1">
              <a:spLocks noChangeArrowheads="1"/>
            </p:cNvSpPr>
            <p:nvPr/>
          </p:nvSpPr>
          <p:spPr bwMode="auto">
            <a:xfrm>
              <a:off x="5124450" y="4437063"/>
              <a:ext cx="2133600" cy="6397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b="1" dirty="0">
                  <a:latin typeface="Verdana" pitchFamily="34" charset="0"/>
                </a:rPr>
                <a:t>Posición demasiado lejos del mouse crea tensión en el hombro</a:t>
              </a:r>
            </a:p>
          </p:txBody>
        </p:sp>
        <p:sp>
          <p:nvSpPr>
            <p:cNvPr id="38919" name="Text Box 22"/>
            <p:cNvSpPr txBox="1">
              <a:spLocks noChangeArrowheads="1"/>
            </p:cNvSpPr>
            <p:nvPr/>
          </p:nvSpPr>
          <p:spPr bwMode="auto">
            <a:xfrm>
              <a:off x="5835650" y="5564188"/>
              <a:ext cx="167005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b="1" dirty="0">
                  <a:latin typeface="Verdana" pitchFamily="34" charset="0"/>
                </a:rPr>
                <a:t>Pies sin apoyo firme en el piso</a:t>
              </a:r>
            </a:p>
          </p:txBody>
        </p:sp>
        <p:sp>
          <p:nvSpPr>
            <p:cNvPr id="38920" name="Text Box 23"/>
            <p:cNvSpPr txBox="1">
              <a:spLocks noChangeArrowheads="1"/>
            </p:cNvSpPr>
            <p:nvPr/>
          </p:nvSpPr>
          <p:spPr bwMode="auto">
            <a:xfrm>
              <a:off x="3121025" y="6219825"/>
              <a:ext cx="2319338" cy="6381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b="1" dirty="0">
                  <a:latin typeface="Verdana" pitchFamily="34" charset="0"/>
                </a:rPr>
                <a:t>Asiento con exceso de presión en parte baja de piernas</a:t>
              </a:r>
            </a:p>
          </p:txBody>
        </p:sp>
        <p:sp>
          <p:nvSpPr>
            <p:cNvPr id="38921" name="Text Box 24"/>
            <p:cNvSpPr txBox="1">
              <a:spLocks noChangeArrowheads="1"/>
            </p:cNvSpPr>
            <p:nvPr/>
          </p:nvSpPr>
          <p:spPr bwMode="auto">
            <a:xfrm>
              <a:off x="663575" y="4835525"/>
              <a:ext cx="2039938" cy="4556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b="1" dirty="0">
                  <a:latin typeface="Verdana" pitchFamily="34" charset="0"/>
                </a:rPr>
                <a:t>Espalda sin soporte del respaldo</a:t>
              </a:r>
            </a:p>
          </p:txBody>
        </p:sp>
        <p:sp>
          <p:nvSpPr>
            <p:cNvPr id="38922" name="Text Box 25"/>
            <p:cNvSpPr txBox="1">
              <a:spLocks noChangeArrowheads="1"/>
            </p:cNvSpPr>
            <p:nvPr/>
          </p:nvSpPr>
          <p:spPr bwMode="auto">
            <a:xfrm>
              <a:off x="276225" y="3170238"/>
              <a:ext cx="2690813" cy="4556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1200" b="1" dirty="0"/>
                <a:t>Angulo del teclado  genera ángulo inapropiado en muñecas</a:t>
              </a:r>
            </a:p>
          </p:txBody>
        </p:sp>
        <p:sp>
          <p:nvSpPr>
            <p:cNvPr id="38923" name="Text Box 26"/>
            <p:cNvSpPr txBox="1">
              <a:spLocks noChangeArrowheads="1"/>
            </p:cNvSpPr>
            <p:nvPr/>
          </p:nvSpPr>
          <p:spPr bwMode="auto">
            <a:xfrm>
              <a:off x="454025" y="2108200"/>
              <a:ext cx="1762125"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1200" b="1" dirty="0">
                  <a:latin typeface="Verdana" pitchFamily="34" charset="0"/>
                </a:rPr>
                <a:t>Cuello girado para ver monitor</a:t>
              </a:r>
            </a:p>
          </p:txBody>
        </p:sp>
        <p:sp>
          <p:nvSpPr>
            <p:cNvPr id="38924" name="Text Box 27"/>
            <p:cNvSpPr txBox="1">
              <a:spLocks noChangeArrowheads="1"/>
            </p:cNvSpPr>
            <p:nvPr/>
          </p:nvSpPr>
          <p:spPr bwMode="auto">
            <a:xfrm>
              <a:off x="3678238" y="1771650"/>
              <a:ext cx="1484312" cy="6397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b="1" dirty="0">
                  <a:latin typeface="Verdana" pitchFamily="34" charset="0"/>
                </a:rPr>
                <a:t>Altura monitor diferente a la de la cabeza</a:t>
              </a:r>
            </a:p>
          </p:txBody>
        </p:sp>
        <p:sp>
          <p:nvSpPr>
            <p:cNvPr id="38925" name="Oval 28"/>
            <p:cNvSpPr>
              <a:spLocks noChangeArrowheads="1"/>
            </p:cNvSpPr>
            <p:nvPr/>
          </p:nvSpPr>
          <p:spPr bwMode="auto">
            <a:xfrm rot="870010">
              <a:off x="2152650" y="2147888"/>
              <a:ext cx="158750" cy="376237"/>
            </a:xfrm>
            <a:prstGeom prst="ellipse">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s-MX" dirty="0"/>
            </a:p>
          </p:txBody>
        </p:sp>
        <p:pic>
          <p:nvPicPr>
            <p:cNvPr id="38926" name="Picture 30" descr="lt">
              <a:hlinkClick r:id="rId4"/>
            </p:cNvPr>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7239000" y="6286500"/>
              <a:ext cx="183832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8" name="Group 3"/>
          <p:cNvGrpSpPr>
            <a:grpSpLocks/>
          </p:cNvGrpSpPr>
          <p:nvPr/>
        </p:nvGrpSpPr>
        <p:grpSpPr bwMode="auto">
          <a:xfrm>
            <a:off x="107504" y="1153939"/>
            <a:ext cx="8951913" cy="5659437"/>
            <a:chOff x="136" y="763"/>
            <a:chExt cx="5616" cy="3557"/>
          </a:xfrm>
        </p:grpSpPr>
        <p:pic>
          <p:nvPicPr>
            <p:cNvPr id="39939" name="Picture 4" descr="ideal"/>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36" y="763"/>
              <a:ext cx="5616" cy="3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0" name="Text Box 5"/>
            <p:cNvSpPr txBox="1">
              <a:spLocks noChangeArrowheads="1"/>
            </p:cNvSpPr>
            <p:nvPr/>
          </p:nvSpPr>
          <p:spPr bwMode="auto">
            <a:xfrm>
              <a:off x="2440" y="785"/>
              <a:ext cx="900" cy="59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dirty="0">
                  <a:solidFill>
                    <a:srgbClr val="080808"/>
                  </a:solidFill>
                  <a:latin typeface="Bookman Old Style" pitchFamily="18" charset="0"/>
                </a:rPr>
                <a:t>Ojos mirando al frente la mayor parte del tiempo.</a:t>
              </a:r>
            </a:p>
          </p:txBody>
        </p:sp>
        <p:sp>
          <p:nvSpPr>
            <p:cNvPr id="39941" name="Text Box 6"/>
            <p:cNvSpPr txBox="1">
              <a:spLocks noChangeArrowheads="1"/>
            </p:cNvSpPr>
            <p:nvPr/>
          </p:nvSpPr>
          <p:spPr bwMode="auto">
            <a:xfrm>
              <a:off x="3832" y="778"/>
              <a:ext cx="1920" cy="32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dirty="0">
                  <a:solidFill>
                    <a:srgbClr val="080808"/>
                  </a:solidFill>
                  <a:latin typeface="Bookman Old Style" pitchFamily="18" charset="0"/>
                </a:rPr>
                <a:t>Monitor aproximadamente a la altura de la vista y a un brazo</a:t>
              </a:r>
            </a:p>
          </p:txBody>
        </p:sp>
        <p:sp>
          <p:nvSpPr>
            <p:cNvPr id="39942" name="Text Box 7"/>
            <p:cNvSpPr txBox="1">
              <a:spLocks noChangeArrowheads="1"/>
            </p:cNvSpPr>
            <p:nvPr/>
          </p:nvSpPr>
          <p:spPr bwMode="auto">
            <a:xfrm>
              <a:off x="4600" y="1086"/>
              <a:ext cx="1104" cy="19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1400" b="1" dirty="0">
                  <a:solidFill>
                    <a:srgbClr val="080808"/>
                  </a:solidFill>
                  <a:latin typeface="Bookman Old Style" pitchFamily="18" charset="0"/>
                </a:rPr>
                <a:t>de distancia.</a:t>
              </a:r>
            </a:p>
          </p:txBody>
        </p:sp>
        <p:sp>
          <p:nvSpPr>
            <p:cNvPr id="39943" name="Text Box 8"/>
            <p:cNvSpPr txBox="1">
              <a:spLocks noChangeArrowheads="1"/>
            </p:cNvSpPr>
            <p:nvPr/>
          </p:nvSpPr>
          <p:spPr bwMode="auto">
            <a:xfrm>
              <a:off x="2371" y="1687"/>
              <a:ext cx="969" cy="46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dirty="0">
                  <a:solidFill>
                    <a:srgbClr val="080808"/>
                  </a:solidFill>
                  <a:latin typeface="Bookman Old Style" pitchFamily="18" charset="0"/>
                </a:rPr>
                <a:t>Manos alineadas con el antebrazo</a:t>
              </a:r>
            </a:p>
          </p:txBody>
        </p:sp>
        <p:sp>
          <p:nvSpPr>
            <p:cNvPr id="39944" name="Text Box 9"/>
            <p:cNvSpPr txBox="1">
              <a:spLocks noChangeArrowheads="1"/>
            </p:cNvSpPr>
            <p:nvPr/>
          </p:nvSpPr>
          <p:spPr bwMode="auto">
            <a:xfrm>
              <a:off x="3327" y="2596"/>
              <a:ext cx="1499" cy="46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b="1" dirty="0">
                  <a:solidFill>
                    <a:srgbClr val="080808"/>
                  </a:solidFill>
                  <a:latin typeface="Bookman Old Style" pitchFamily="18" charset="0"/>
                </a:rPr>
                <a:t>Material de referencia en posición de fácil consulta</a:t>
              </a:r>
            </a:p>
          </p:txBody>
        </p:sp>
        <p:sp>
          <p:nvSpPr>
            <p:cNvPr id="39945" name="Text Box 10"/>
            <p:cNvSpPr txBox="1">
              <a:spLocks noChangeArrowheads="1"/>
            </p:cNvSpPr>
            <p:nvPr/>
          </p:nvSpPr>
          <p:spPr bwMode="auto">
            <a:xfrm>
              <a:off x="3558" y="3332"/>
              <a:ext cx="1255" cy="34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500" b="1" dirty="0">
                  <a:solidFill>
                    <a:srgbClr val="080808"/>
                  </a:solidFill>
                  <a:latin typeface="Bookman Old Style" pitchFamily="18" charset="0"/>
                </a:rPr>
                <a:t>Pies firmemente apoyados</a:t>
              </a:r>
            </a:p>
          </p:txBody>
        </p:sp>
        <p:sp>
          <p:nvSpPr>
            <p:cNvPr id="39946" name="Rectangle 11"/>
            <p:cNvSpPr>
              <a:spLocks noChangeArrowheads="1"/>
            </p:cNvSpPr>
            <p:nvPr/>
          </p:nvSpPr>
          <p:spPr bwMode="auto">
            <a:xfrm>
              <a:off x="4253" y="3566"/>
              <a:ext cx="557" cy="12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s-MX" dirty="0"/>
            </a:p>
          </p:txBody>
        </p:sp>
        <p:sp>
          <p:nvSpPr>
            <p:cNvPr id="39947" name="Rectangle 12"/>
            <p:cNvSpPr>
              <a:spLocks noChangeArrowheads="1"/>
            </p:cNvSpPr>
            <p:nvPr/>
          </p:nvSpPr>
          <p:spPr bwMode="auto">
            <a:xfrm>
              <a:off x="3061" y="2920"/>
              <a:ext cx="310" cy="13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s-MX" dirty="0"/>
            </a:p>
          </p:txBody>
        </p:sp>
        <p:sp>
          <p:nvSpPr>
            <p:cNvPr id="39948" name="Text Box 13"/>
            <p:cNvSpPr txBox="1">
              <a:spLocks noChangeArrowheads="1"/>
            </p:cNvSpPr>
            <p:nvPr/>
          </p:nvSpPr>
          <p:spPr bwMode="auto">
            <a:xfrm>
              <a:off x="1572" y="3438"/>
              <a:ext cx="1262" cy="49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500" b="1" dirty="0">
                  <a:solidFill>
                    <a:srgbClr val="080808"/>
                  </a:solidFill>
                  <a:latin typeface="Bookman Old Style" pitchFamily="18" charset="0"/>
                </a:rPr>
                <a:t>Presión moderada en el frente del asiento</a:t>
              </a:r>
            </a:p>
          </p:txBody>
        </p:sp>
        <p:sp>
          <p:nvSpPr>
            <p:cNvPr id="39949" name="Rectangle 14"/>
            <p:cNvSpPr>
              <a:spLocks noChangeArrowheads="1"/>
            </p:cNvSpPr>
            <p:nvPr/>
          </p:nvSpPr>
          <p:spPr bwMode="auto">
            <a:xfrm>
              <a:off x="1437" y="3908"/>
              <a:ext cx="1398" cy="1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s-MX" dirty="0"/>
            </a:p>
          </p:txBody>
        </p:sp>
        <p:sp>
          <p:nvSpPr>
            <p:cNvPr id="39950" name="Text Box 15"/>
            <p:cNvSpPr txBox="1">
              <a:spLocks noChangeArrowheads="1"/>
            </p:cNvSpPr>
            <p:nvPr/>
          </p:nvSpPr>
          <p:spPr bwMode="auto">
            <a:xfrm>
              <a:off x="478" y="1844"/>
              <a:ext cx="703" cy="6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500" b="1" dirty="0">
                  <a:solidFill>
                    <a:srgbClr val="080808"/>
                  </a:solidFill>
                  <a:latin typeface="Bookman Old Style" pitchFamily="18" charset="0"/>
                </a:rPr>
                <a:t>Espalda recta y con apoyo</a:t>
              </a:r>
            </a:p>
          </p:txBody>
        </p:sp>
        <p:sp>
          <p:nvSpPr>
            <p:cNvPr id="39951" name="Text Box 16"/>
            <p:cNvSpPr txBox="1">
              <a:spLocks noChangeArrowheads="1"/>
            </p:cNvSpPr>
            <p:nvPr/>
          </p:nvSpPr>
          <p:spPr bwMode="auto">
            <a:xfrm>
              <a:off x="720" y="1373"/>
              <a:ext cx="676" cy="34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500" b="1" dirty="0">
                  <a:solidFill>
                    <a:srgbClr val="080808"/>
                  </a:solidFill>
                  <a:latin typeface="Bookman Old Style" pitchFamily="18" charset="0"/>
                </a:rPr>
                <a:t>Hombros relajados</a:t>
              </a:r>
            </a:p>
          </p:txBody>
        </p:sp>
        <p:sp>
          <p:nvSpPr>
            <p:cNvPr id="39952" name="Text Box 17"/>
            <p:cNvSpPr txBox="1">
              <a:spLocks noChangeArrowheads="1"/>
            </p:cNvSpPr>
            <p:nvPr/>
          </p:nvSpPr>
          <p:spPr bwMode="auto">
            <a:xfrm>
              <a:off x="971" y="939"/>
              <a:ext cx="557" cy="34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500" b="1" dirty="0">
                  <a:solidFill>
                    <a:srgbClr val="080808"/>
                  </a:solidFill>
                  <a:latin typeface="Bookman Old Style" pitchFamily="18" charset="0"/>
                </a:rPr>
                <a:t>Cabeza en alto</a:t>
              </a:r>
            </a:p>
          </p:txBody>
        </p:sp>
        <p:sp>
          <p:nvSpPr>
            <p:cNvPr id="39953" name="Oval 18"/>
            <p:cNvSpPr>
              <a:spLocks noChangeArrowheads="1"/>
            </p:cNvSpPr>
            <p:nvPr/>
          </p:nvSpPr>
          <p:spPr bwMode="auto">
            <a:xfrm>
              <a:off x="1482" y="997"/>
              <a:ext cx="101" cy="91"/>
            </a:xfrm>
            <a:prstGeom prst="ellipse">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s-MX" dirty="0"/>
            </a:p>
          </p:txBody>
        </p:sp>
        <p:sp>
          <p:nvSpPr>
            <p:cNvPr id="39954" name="Line 19"/>
            <p:cNvSpPr>
              <a:spLocks noChangeShapeType="1"/>
            </p:cNvSpPr>
            <p:nvPr/>
          </p:nvSpPr>
          <p:spPr bwMode="auto">
            <a:xfrm flipV="1">
              <a:off x="1454" y="1092"/>
              <a:ext cx="238" cy="74"/>
            </a:xfrm>
            <a:prstGeom prst="line">
              <a:avLst/>
            </a:prstGeom>
            <a:noFill/>
            <a:ln w="57150">
              <a:solidFill>
                <a:srgbClr val="000000"/>
              </a:solidFill>
              <a:miter lim="800000"/>
              <a:headEnd/>
              <a:tailEnd type="triangle" w="med" len="lg"/>
            </a:ln>
            <a:extLst>
              <a:ext uri="{909E8E84-426E-40DD-AFC4-6F175D3DCCD1}">
                <a14:hiddenFill xmlns:a14="http://schemas.microsoft.com/office/drawing/2010/main">
                  <a:noFill/>
                </a14:hiddenFill>
              </a:ext>
            </a:extLst>
          </p:spPr>
          <p:txBody>
            <a:bodyPr wrap="none"/>
            <a:lstStyle/>
            <a:p>
              <a:endParaRPr lang="es-MX" dirty="0"/>
            </a:p>
          </p:txBody>
        </p:sp>
        <p:sp>
          <p:nvSpPr>
            <p:cNvPr id="39955" name="Line 20"/>
            <p:cNvSpPr>
              <a:spLocks noChangeShapeType="1"/>
            </p:cNvSpPr>
            <p:nvPr/>
          </p:nvSpPr>
          <p:spPr bwMode="auto">
            <a:xfrm>
              <a:off x="1338" y="1542"/>
              <a:ext cx="222" cy="202"/>
            </a:xfrm>
            <a:prstGeom prst="line">
              <a:avLst/>
            </a:prstGeom>
            <a:noFill/>
            <a:ln w="57150">
              <a:solidFill>
                <a:srgbClr val="000000"/>
              </a:solidFill>
              <a:miter lim="800000"/>
              <a:headEnd/>
              <a:tailEnd type="triangle" w="med" len="lg"/>
            </a:ln>
            <a:extLst>
              <a:ext uri="{909E8E84-426E-40DD-AFC4-6F175D3DCCD1}">
                <a14:hiddenFill xmlns:a14="http://schemas.microsoft.com/office/drawing/2010/main">
                  <a:noFill/>
                </a14:hiddenFill>
              </a:ext>
            </a:extLst>
          </p:spPr>
          <p:txBody>
            <a:bodyPr wrap="none"/>
            <a:lstStyle/>
            <a:p>
              <a:endParaRPr lang="es-MX" dirty="0"/>
            </a:p>
          </p:txBody>
        </p:sp>
        <p:sp>
          <p:nvSpPr>
            <p:cNvPr id="39956" name="Line 21"/>
            <p:cNvSpPr>
              <a:spLocks noChangeShapeType="1"/>
            </p:cNvSpPr>
            <p:nvPr/>
          </p:nvSpPr>
          <p:spPr bwMode="auto">
            <a:xfrm flipH="1">
              <a:off x="2334" y="2168"/>
              <a:ext cx="352" cy="140"/>
            </a:xfrm>
            <a:prstGeom prst="line">
              <a:avLst/>
            </a:prstGeom>
            <a:noFill/>
            <a:ln w="57150">
              <a:solidFill>
                <a:srgbClr val="000000"/>
              </a:solidFill>
              <a:miter lim="800000"/>
              <a:headEnd/>
              <a:tailEnd type="triangle" w="med" len="lg"/>
            </a:ln>
            <a:extLst>
              <a:ext uri="{909E8E84-426E-40DD-AFC4-6F175D3DCCD1}">
                <a14:hiddenFill xmlns:a14="http://schemas.microsoft.com/office/drawing/2010/main">
                  <a:noFill/>
                </a14:hiddenFill>
              </a:ext>
            </a:extLst>
          </p:spPr>
          <p:txBody>
            <a:bodyPr wrap="none"/>
            <a:lstStyle/>
            <a:p>
              <a:endParaRPr lang="es-MX" dirty="0"/>
            </a:p>
          </p:txBody>
        </p:sp>
        <p:sp>
          <p:nvSpPr>
            <p:cNvPr id="39957" name="Line 22"/>
            <p:cNvSpPr>
              <a:spLocks noChangeShapeType="1"/>
            </p:cNvSpPr>
            <p:nvPr/>
          </p:nvSpPr>
          <p:spPr bwMode="auto">
            <a:xfrm>
              <a:off x="912" y="2440"/>
              <a:ext cx="444" cy="242"/>
            </a:xfrm>
            <a:prstGeom prst="line">
              <a:avLst/>
            </a:prstGeom>
            <a:noFill/>
            <a:ln w="57150">
              <a:solidFill>
                <a:srgbClr val="000000"/>
              </a:solidFill>
              <a:miter lim="800000"/>
              <a:headEnd/>
              <a:tailEnd type="triangle" w="med" len="lg"/>
            </a:ln>
            <a:extLst>
              <a:ext uri="{909E8E84-426E-40DD-AFC4-6F175D3DCCD1}">
                <a14:hiddenFill xmlns:a14="http://schemas.microsoft.com/office/drawing/2010/main">
                  <a:noFill/>
                </a14:hiddenFill>
              </a:ext>
            </a:extLst>
          </p:spPr>
          <p:txBody>
            <a:bodyPr wrap="none"/>
            <a:lstStyle/>
            <a:p>
              <a:endParaRPr lang="es-MX" dirty="0"/>
            </a:p>
          </p:txBody>
        </p:sp>
        <p:sp>
          <p:nvSpPr>
            <p:cNvPr id="39958" name="Line 23"/>
            <p:cNvSpPr>
              <a:spLocks noChangeShapeType="1"/>
            </p:cNvSpPr>
            <p:nvPr/>
          </p:nvSpPr>
          <p:spPr bwMode="auto">
            <a:xfrm flipV="1">
              <a:off x="1482" y="3128"/>
              <a:ext cx="936" cy="364"/>
            </a:xfrm>
            <a:prstGeom prst="line">
              <a:avLst/>
            </a:prstGeom>
            <a:noFill/>
            <a:ln w="57150">
              <a:solidFill>
                <a:srgbClr val="000000"/>
              </a:solidFill>
              <a:miter lim="800000"/>
              <a:headEnd/>
              <a:tailEnd type="triangle" w="med" len="lg"/>
            </a:ln>
            <a:extLst>
              <a:ext uri="{909E8E84-426E-40DD-AFC4-6F175D3DCCD1}">
                <a14:hiddenFill xmlns:a14="http://schemas.microsoft.com/office/drawing/2010/main">
                  <a:noFill/>
                </a14:hiddenFill>
              </a:ext>
            </a:extLst>
          </p:spPr>
          <p:txBody>
            <a:bodyPr wrap="none"/>
            <a:lstStyle/>
            <a:p>
              <a:endParaRPr lang="es-MX" dirty="0"/>
            </a:p>
          </p:txBody>
        </p:sp>
        <p:sp>
          <p:nvSpPr>
            <p:cNvPr id="39959" name="Line 24"/>
            <p:cNvSpPr>
              <a:spLocks noChangeShapeType="1"/>
            </p:cNvSpPr>
            <p:nvPr/>
          </p:nvSpPr>
          <p:spPr bwMode="auto">
            <a:xfrm flipH="1">
              <a:off x="3418" y="3544"/>
              <a:ext cx="152" cy="348"/>
            </a:xfrm>
            <a:prstGeom prst="line">
              <a:avLst/>
            </a:prstGeom>
            <a:noFill/>
            <a:ln w="57150">
              <a:solidFill>
                <a:srgbClr val="000000"/>
              </a:solidFill>
              <a:miter lim="800000"/>
              <a:headEnd/>
              <a:tailEnd type="triangle" w="med" len="lg"/>
            </a:ln>
            <a:extLst>
              <a:ext uri="{909E8E84-426E-40DD-AFC4-6F175D3DCCD1}">
                <a14:hiddenFill xmlns:a14="http://schemas.microsoft.com/office/drawing/2010/main">
                  <a:noFill/>
                </a14:hiddenFill>
              </a:ext>
            </a:extLst>
          </p:spPr>
          <p:txBody>
            <a:bodyPr wrap="none"/>
            <a:lstStyle/>
            <a:p>
              <a:endParaRPr lang="es-MX" dirty="0"/>
            </a:p>
          </p:txBody>
        </p:sp>
        <p:sp>
          <p:nvSpPr>
            <p:cNvPr id="39960" name="Oval 25"/>
            <p:cNvSpPr>
              <a:spLocks noChangeArrowheads="1"/>
            </p:cNvSpPr>
            <p:nvPr/>
          </p:nvSpPr>
          <p:spPr bwMode="auto">
            <a:xfrm>
              <a:off x="3294" y="1009"/>
              <a:ext cx="101" cy="91"/>
            </a:xfrm>
            <a:prstGeom prst="ellipse">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s-MX" dirty="0"/>
            </a:p>
          </p:txBody>
        </p:sp>
      </p:gr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2922</TotalTime>
  <Words>1721</Words>
  <Application>Microsoft Office PowerPoint</Application>
  <PresentationFormat>Presentación en pantalla (4:3)</PresentationFormat>
  <Paragraphs>169</Paragraphs>
  <Slides>28</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28</vt:i4>
      </vt:variant>
    </vt:vector>
  </HeadingPairs>
  <TitlesOfParts>
    <vt:vector size="36" baseType="lpstr">
      <vt:lpstr>Arial</vt:lpstr>
      <vt:lpstr>Bookman Old Style</vt:lpstr>
      <vt:lpstr>Calibri</vt:lpstr>
      <vt:lpstr>Georgia</vt:lpstr>
      <vt:lpstr>Trebuchet MS</vt:lpstr>
      <vt:lpstr>Verdana</vt:lpstr>
      <vt:lpstr>Wingdings 2</vt:lpstr>
      <vt:lpstr>Urbano</vt:lpstr>
      <vt:lpstr>Uso seguro de las computadoras e Internet</vt:lpstr>
      <vt:lpstr>Uso seguro de computadoras</vt:lpstr>
      <vt:lpstr>Uso seguro de computadoras</vt:lpstr>
      <vt:lpstr>MALAS POSTURAS</vt:lpstr>
      <vt:lpstr>Uso seguro de computadoras</vt:lpstr>
      <vt:lpstr>Uso seguro de computadoras</vt:lpstr>
      <vt:lpstr>Uso seguro de computadoras</vt:lpstr>
      <vt:lpstr>Presentación de PowerPoint</vt:lpstr>
      <vt:lpstr>Presentación de PowerPoint</vt:lpstr>
      <vt:lpstr>Riesgos de Internet</vt:lpstr>
      <vt:lpstr>Riesgos de Internet</vt:lpstr>
      <vt:lpstr>Uso correcto de la información</vt:lpstr>
      <vt:lpstr>Uso correcto de la información</vt:lpstr>
      <vt:lpstr>Uso correcto de la información</vt:lpstr>
      <vt:lpstr>Plagio, Derechos de autor</vt:lpstr>
      <vt:lpstr>Uso correcto de la información</vt:lpstr>
      <vt:lpstr>Aspectos a tomar en cuenta para la seguridad en diferentes aspectos </vt:lpstr>
      <vt:lpstr>Aspectos a tomar en cuenta para la seguridad en diferentes aspectos </vt:lpstr>
      <vt:lpstr>Aspectos a tomar en cuenta para la seguridad en diferentes aspectos </vt:lpstr>
      <vt:lpstr>Aspectos a tomar en cuenta para la seguridad en diferentes aspectos </vt:lpstr>
      <vt:lpstr>Leyes en Internet</vt:lpstr>
      <vt:lpstr>Leyes en Internet</vt:lpstr>
      <vt:lpstr>Tipos de Licenciamiento</vt:lpstr>
      <vt:lpstr>Tipos de Licenciamiento</vt:lpstr>
      <vt:lpstr>Responsabilidades Personales</vt:lpstr>
      <vt:lpstr>Responsabilidades Personales</vt:lpstr>
      <vt:lpstr>ACTIVIDAD 1</vt:lpstr>
      <vt:lpstr>CUESTIONARIO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VIVIENDO EN LÍNEA</dc:title>
  <dc:creator>t67i</dc:creator>
  <cp:lastModifiedBy>GCARLOS ERAZO</cp:lastModifiedBy>
  <cp:revision>431</cp:revision>
  <dcterms:created xsi:type="dcterms:W3CDTF">2008-06-09T01:01:15Z</dcterms:created>
  <dcterms:modified xsi:type="dcterms:W3CDTF">2020-09-28T23:45:42Z</dcterms:modified>
</cp:coreProperties>
</file>